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3" r:id="rId2"/>
  </p:sldMasterIdLst>
  <p:notesMasterIdLst>
    <p:notesMasterId r:id="rId53"/>
  </p:notes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11" r:id="rId5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Calibri Light" panose="020F0302020204030204" pitchFamily="34" charset="0"/>
      <p:regular r:id="rId58"/>
      <p:italic r:id="rId59"/>
    </p:embeddedFont>
    <p:embeddedFont>
      <p:font typeface="Consolas" panose="020B0609020204030204" pitchFamily="49" charset="0"/>
      <p:regular r:id="rId60"/>
      <p:bold r:id="rId61"/>
      <p:italic r:id="rId62"/>
      <p:boldItalic r:id="rId63"/>
    </p:embeddedFont>
    <p:embeddedFont>
      <p:font typeface="Montserrat" panose="02000505000000020004" pitchFamily="2" charset="0"/>
      <p:regular r:id="rId64"/>
      <p:bold r:id="rId65"/>
      <p:italic r:id="rId66"/>
      <p:boldItalic r:id="rId67"/>
    </p:embeddedFont>
    <p:embeddedFont>
      <p:font typeface="Montserrat ExtraBold" pitchFamily="2" charset="-52"/>
      <p:bold r:id="rId68"/>
      <p:boldItalic r:id="rId69"/>
    </p:embeddedFont>
    <p:embeddedFont>
      <p:font typeface="Montserrat Medium" pitchFamily="2" charset="-52"/>
      <p:regular r:id="rId70"/>
      <p:bold r:id="rId71"/>
      <p:italic r:id="rId72"/>
      <p:boldItalic r:id="rId73"/>
    </p:embeddedFont>
    <p:embeddedFont>
      <p:font typeface="Roboto" pitchFamily="2" charset="0"/>
      <p:regular r:id="rId74"/>
      <p:bold r:id="rId75"/>
      <p:italic r:id="rId76"/>
      <p:boldItalic r:id="rId77"/>
    </p:embeddedFont>
    <p:embeddedFont>
      <p:font typeface="Roboto Mono" panose="020B0604020202020204" charset="0"/>
      <p:regular r:id="rId78"/>
      <p:bold r:id="rId79"/>
      <p:italic r:id="rId80"/>
      <p:boldItalic r:id="rId8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15">
          <p15:clr>
            <a:srgbClr val="9AA0A6"/>
          </p15:clr>
        </p15:guide>
        <p15:guide id="2" orient="horz" pos="110">
          <p15:clr>
            <a:srgbClr val="9AA0A6"/>
          </p15:clr>
        </p15:guide>
        <p15:guide id="3" orient="horz" pos="3130">
          <p15:clr>
            <a:srgbClr val="9AA0A6"/>
          </p15:clr>
        </p15:guide>
        <p15:guide id="4" pos="5655">
          <p15:clr>
            <a:srgbClr val="9AA0A6"/>
          </p15:clr>
        </p15:guide>
        <p15:guide id="5" pos="4704">
          <p15:clr>
            <a:srgbClr val="9AA0A6"/>
          </p15:clr>
        </p15:guide>
        <p15:guide id="6" pos="434">
          <p15:clr>
            <a:srgbClr val="9AA0A6"/>
          </p15:clr>
        </p15:guide>
        <p15:guide id="7" pos="4459">
          <p15:clr>
            <a:srgbClr val="9AA0A6"/>
          </p15:clr>
        </p15:guide>
        <p15:guide id="8" orient="horz" pos="696">
          <p15:clr>
            <a:srgbClr val="9AA0A6"/>
          </p15:clr>
        </p15:guide>
        <p15:guide id="9" orient="horz" pos="1622">
          <p15:clr>
            <a:srgbClr val="9AA0A6"/>
          </p15:clr>
        </p15:guide>
        <p15:guide id="10" orient="horz" pos="2018">
          <p15:clr>
            <a:srgbClr val="9AA0A6"/>
          </p15:clr>
        </p15:guide>
        <p15:guide id="11" orient="horz" pos="2906">
          <p15:clr>
            <a:srgbClr val="9AA0A6"/>
          </p15:clr>
        </p15:guide>
        <p15:guide id="12" pos="2098">
          <p15:clr>
            <a:srgbClr val="9AA0A6"/>
          </p15:clr>
        </p15:guide>
        <p15:guide id="13" pos="3918">
          <p15:clr>
            <a:srgbClr val="9AA0A6"/>
          </p15:clr>
        </p15:guide>
        <p15:guide id="14" pos="4311">
          <p15:clr>
            <a:srgbClr val="9AA0A6"/>
          </p15:clr>
        </p15:guide>
        <p15:guide id="15" orient="horz" pos="1017">
          <p15:clr>
            <a:srgbClr val="9AA0A6"/>
          </p15:clr>
        </p15:guide>
        <p15:guide id="16" orient="horz" pos="162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854A6B-984F-41B1-B79E-A01ABBF458C1}">
  <a:tblStyle styleId="{68854A6B-984F-41B1-B79E-A01ABBF458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14"/>
      </p:cViewPr>
      <p:guideLst>
        <p:guide pos="115"/>
        <p:guide orient="horz" pos="110"/>
        <p:guide orient="horz" pos="3130"/>
        <p:guide pos="5655"/>
        <p:guide pos="4704"/>
        <p:guide pos="434"/>
        <p:guide pos="4459"/>
        <p:guide orient="horz" pos="696"/>
        <p:guide orient="horz" pos="1622"/>
        <p:guide orient="horz" pos="2018"/>
        <p:guide orient="horz" pos="2906"/>
        <p:guide pos="2098"/>
        <p:guide pos="3918"/>
        <p:guide pos="4311"/>
        <p:guide orient="horz" pos="101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84" Type="http://schemas.openxmlformats.org/officeDocument/2006/relationships/theme" Target="theme/theme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74" Type="http://schemas.openxmlformats.org/officeDocument/2006/relationships/font" Target="fonts/font21.fntdata"/><Relationship Id="rId79" Type="http://schemas.openxmlformats.org/officeDocument/2006/relationships/font" Target="fonts/font26.fntdata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font" Target="fonts/font2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9.fntdata"/><Relationship Id="rId80" Type="http://schemas.openxmlformats.org/officeDocument/2006/relationships/font" Target="fonts/font27.fntdata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4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font" Target="fonts/font25.fntdata"/><Relationship Id="rId81" Type="http://schemas.openxmlformats.org/officeDocument/2006/relationships/font" Target="fonts/font2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font" Target="fonts/font2.fntdata"/><Relationship Id="rId76" Type="http://schemas.openxmlformats.org/officeDocument/2006/relationships/font" Target="fonts/font23.fntdata"/><Relationship Id="rId7" Type="http://schemas.openxmlformats.org/officeDocument/2006/relationships/slide" Target="slides/slide5.xml"/><Relationship Id="rId71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font" Target="fonts/font13.fntdata"/><Relationship Id="rId61" Type="http://schemas.openxmlformats.org/officeDocument/2006/relationships/font" Target="fonts/font8.fntdata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e1cd1dd8a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e1cd1dd8a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e1cd1dd8ad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e1cd1dd8ad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e1cd1dd8ad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e1cd1dd8ad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e1cd1dd8ad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e1cd1dd8ad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e1cd1dd8ad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e1cd1dd8ad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eb238b48d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eb238b48d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eb238b48dd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eb238b48dd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eb238b48dd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eb238b48dd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a90f1a5a27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a90f1a5a27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a90f1a5a27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a90f1a5a27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eb238b48dd_0_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eb238b48dd_0_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e1cd1dd8a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e1cd1dd8a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a90f1a5a27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a90f1a5a27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a90f1a5a27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a90f1a5a27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a90f1a5a27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a90f1a5a27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a90f1a5a27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3" name="Google Shape;603;ga90f1a5a27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a90f1a5a27_0_5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a90f1a5a27_0_5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90f1a5a27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90f1a5a27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eb238b48dd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eb238b48dd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eb238b48dd_0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eb238b48dd_0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eb238b48dd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eb238b48dd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eb238b48dd_0_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eb238b48dd_0_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e1cd1dd8ad_0_10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e1cd1dd8ad_0_10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eb238b48dd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eb238b48dd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eb238b48dd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eb238b48dd_0_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eb238b48dd_0_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eb238b48dd_0_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eb238b48dd_0_5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eb238b48dd_0_5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gb6ec2b32e8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Google Shape;940;gb6ec2b32e8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gb6ec2b32e8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" name="Google Shape;949;gb6ec2b32e8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a90f1a5a27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9" name="Google Shape;959;ga90f1a5a27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a90f1a5a27_0_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Google Shape;979;ga90f1a5a27_0_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a7bfbc4f13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a7bfbc4f13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ga90f1a5a27_0_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5" name="Google Shape;1035;ga90f1a5a27_0_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e1cd1dd8ad_0_1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e1cd1dd8ad_0_1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ga90f1a5a27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5" name="Google Shape;1055;ga90f1a5a27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a90f1a5a27_0_8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a90f1a5a27_0_8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ga90f1a5a27_0_9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3" name="Google Shape;1103;ga90f1a5a27_0_9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ga90f1a5a27_0_8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4" name="Google Shape;1134;ga90f1a5a27_0_8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geb238b48dd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geb238b48dd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geb238b48dd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Google Shape;1168;geb238b48dd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geb238b48dd_0_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8" name="Google Shape;1188;geb238b48dd_0_6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geb238b48dd_0_6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8" name="Google Shape;1208;geb238b48dd_0_6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ga90f1a5a27_0_8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8" name="Google Shape;1228;ga90f1a5a27_0_8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ga0b871342f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Google Shape;1249;ga0b871342f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1cd1dd8ad_0_1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1cd1dd8ad_0_1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g75f469a67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3" name="Google Shape;1303;g75f469a67e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6ec2b32e8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6ec2b32e8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1cd1dd8ad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e1cd1dd8ad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eb238b48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eb238b48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e1cd1dd8ad_0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e1cd1dd8ad_0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_2 1 1">
  <p:cSld name="CUSTOM_1_1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-265050" y="2167675"/>
            <a:ext cx="28500" cy="1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993">
          <p15:clr>
            <a:schemeClr val="accent4"/>
          </p15:clr>
        </p15:guide>
        <p15:guide id="2" pos="2767">
          <p15:clr>
            <a:schemeClr val="accent4"/>
          </p15:clr>
        </p15:guide>
        <p15:guide id="3" pos="2880">
          <p15:clr>
            <a:srgbClr val="6AA84F"/>
          </p15:clr>
        </p15:guide>
        <p15:guide id="4" pos="1996">
          <p15:clr>
            <a:srgbClr val="93C47D"/>
          </p15:clr>
        </p15:guide>
        <p15:guide id="5" pos="3762">
          <p15:clr>
            <a:srgbClr val="6AA84F"/>
          </p15:clr>
        </p15:guide>
        <p15:guide id="6" pos="2109">
          <p15:clr>
            <a:schemeClr val="accent4"/>
          </p15:clr>
        </p15:guide>
        <p15:guide id="7" pos="1882">
          <p15:clr>
            <a:schemeClr val="accent4"/>
          </p15:clr>
        </p15:guide>
        <p15:guide id="8" pos="3649">
          <p15:clr>
            <a:schemeClr val="accent4"/>
          </p15:clr>
        </p15:guide>
        <p15:guide id="9" pos="3876">
          <p15:clr>
            <a:schemeClr val="accent4"/>
          </p15:clr>
        </p15:guide>
        <p15:guide id="10" orient="horz" pos="426">
          <p15:clr>
            <a:srgbClr val="B7B7B7"/>
          </p15:clr>
        </p15:guide>
        <p15:guide id="11" orient="horz" pos="625">
          <p15:clr>
            <a:srgbClr val="B7B7B7"/>
          </p15:clr>
        </p15:guide>
        <p15:guide id="12" orient="horz" pos="824">
          <p15:clr>
            <a:srgbClr val="B7B7B7"/>
          </p15:clr>
        </p15:guide>
        <p15:guide id="13" orient="horz" pos="1023">
          <p15:clr>
            <a:srgbClr val="B7B7B7"/>
          </p15:clr>
        </p15:guide>
        <p15:guide id="14" orient="horz" pos="1222">
          <p15:clr>
            <a:srgbClr val="B7B7B7"/>
          </p15:clr>
        </p15:guide>
        <p15:guide id="15" orient="horz" pos="1421">
          <p15:clr>
            <a:srgbClr val="B7B7B7"/>
          </p15:clr>
        </p15:guide>
        <p15:guide id="16" orient="horz" pos="1620">
          <p15:clr>
            <a:srgbClr val="B7B7B7"/>
          </p15:clr>
        </p15:guide>
        <p15:guide id="17" orient="horz" pos="1819">
          <p15:clr>
            <a:srgbClr val="B7B7B7"/>
          </p15:clr>
        </p15:guide>
        <p15:guide id="18" orient="horz" pos="2018">
          <p15:clr>
            <a:srgbClr val="B7B7B7"/>
          </p15:clr>
        </p15:guide>
        <p15:guide id="19" orient="horz" pos="2217">
          <p15:clr>
            <a:srgbClr val="B7B7B7"/>
          </p15:clr>
        </p15:guide>
        <p15:guide id="20" orient="horz" pos="2416">
          <p15:clr>
            <a:srgbClr val="B7B7B7"/>
          </p15:clr>
        </p15:guide>
        <p15:guide id="21" orient="horz" pos="2615">
          <p15:clr>
            <a:srgbClr val="B7B7B7"/>
          </p15:clr>
        </p15:guide>
        <p15:guide id="22" orient="horz" pos="2814">
          <p15:clr>
            <a:srgbClr val="B7B7B7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132023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8120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3118207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5435470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62992094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301829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1945912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574234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0510176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81261861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84508704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_2 1 1">
  <p:cSld name="сетка_2 1 1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103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FB170-4F9A-4DAC-9914-22F08D78EC7D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7335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6"/>
          <p:cNvSpPr txBox="1"/>
          <p:nvPr/>
        </p:nvSpPr>
        <p:spPr>
          <a:xfrm>
            <a:off x="360000" y="1820080"/>
            <a:ext cx="4212000" cy="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26"/>
          <p:cNvSpPr txBox="1"/>
          <p:nvPr/>
        </p:nvSpPr>
        <p:spPr>
          <a:xfrm>
            <a:off x="360000" y="2309124"/>
            <a:ext cx="84240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Объектно-ориентированное программирование. </a:t>
            </a:r>
            <a:endParaRPr sz="33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Классы</a:t>
            </a:r>
            <a:endParaRPr sz="33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37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279" name="Google Shape;279;p37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7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81" name="Google Shape;28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7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37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37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7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7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37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8" name="Google Shape;288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7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0" name="Google Shape;290;p37"/>
          <p:cNvSpPr txBox="1"/>
          <p:nvPr/>
        </p:nvSpPr>
        <p:spPr>
          <a:xfrm>
            <a:off x="360000" y="175175"/>
            <a:ext cx="74547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latin typeface="Montserrat ExtraBold"/>
                <a:ea typeface="Montserrat ExtraBold"/>
                <a:cs typeface="Montserrat ExtraBold"/>
                <a:sym typeface="Montserrat ExtraBold"/>
              </a:rPr>
              <a:t>Свойства и методы объектов</a:t>
            </a:r>
            <a:endParaRPr sz="25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91" name="Google Shape;291;p37"/>
          <p:cNvSpPr txBox="1"/>
          <p:nvPr/>
        </p:nvSpPr>
        <p:spPr>
          <a:xfrm>
            <a:off x="245250" y="617975"/>
            <a:ext cx="70851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Каждый объект обладает </a:t>
            </a:r>
            <a:r>
              <a:rPr lang="en" sz="1600" u="sng">
                <a:latin typeface="Montserrat"/>
                <a:ea typeface="Montserrat"/>
                <a:cs typeface="Montserrat"/>
                <a:sym typeface="Montserrat"/>
              </a:rPr>
              <a:t>свойствами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и управляется </a:t>
            </a:r>
            <a:r>
              <a:rPr lang="en" sz="1600" u="sng">
                <a:latin typeface="Montserrat"/>
                <a:ea typeface="Montserrat"/>
                <a:cs typeface="Montserrat"/>
                <a:sym typeface="Montserrat"/>
              </a:rPr>
              <a:t>методами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600" i="1"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2" name="Google Shape;292;p37"/>
          <p:cNvGraphicFramePr/>
          <p:nvPr/>
        </p:nvGraphicFramePr>
        <p:xfrm>
          <a:off x="360000" y="1228600"/>
          <a:ext cx="7239000" cy="1668660"/>
        </p:xfrm>
        <a:graphic>
          <a:graphicData uri="http://schemas.openxmlformats.org/drawingml/2006/table">
            <a:tbl>
              <a:tblPr>
                <a:noFill/>
                <a:tableStyleId>{68854A6B-984F-41B1-B79E-A01ABBF458C1}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Свойства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Методы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заяц.скорость = 50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заяц.бежать()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черепаха.скорость = 1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черепаха.ползти()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рыба.скорость = 30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рыба.плыть()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38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298" name="Google Shape;298;p38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8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0" name="Google Shape;30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8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38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38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38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38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38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" name="Google Shape;307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8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38"/>
          <p:cNvSpPr txBox="1"/>
          <p:nvPr/>
        </p:nvSpPr>
        <p:spPr>
          <a:xfrm>
            <a:off x="360000" y="175175"/>
            <a:ext cx="74547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latin typeface="Montserrat ExtraBold"/>
                <a:ea typeface="Montserrat ExtraBold"/>
                <a:cs typeface="Montserrat ExtraBold"/>
                <a:sym typeface="Montserrat ExtraBold"/>
              </a:rPr>
              <a:t>Свойства и методы объектов</a:t>
            </a:r>
            <a:endParaRPr sz="25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10" name="Google Shape;310;p38"/>
          <p:cNvSpPr txBox="1"/>
          <p:nvPr/>
        </p:nvSpPr>
        <p:spPr>
          <a:xfrm>
            <a:off x="245250" y="617975"/>
            <a:ext cx="70851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Каждый объект обладает </a:t>
            </a:r>
            <a:r>
              <a:rPr lang="en" sz="1600" u="sng">
                <a:latin typeface="Montserrat"/>
                <a:ea typeface="Montserrat"/>
                <a:cs typeface="Montserrat"/>
                <a:sym typeface="Montserrat"/>
              </a:rPr>
              <a:t>свойствами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и управляется </a:t>
            </a:r>
            <a:r>
              <a:rPr lang="en" sz="1600" u="sng">
                <a:latin typeface="Montserrat"/>
                <a:ea typeface="Montserrat"/>
                <a:cs typeface="Montserrat"/>
                <a:sym typeface="Montserrat"/>
              </a:rPr>
              <a:t>методами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600" i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1" name="Google Shape;311;p38"/>
          <p:cNvCxnSpPr/>
          <p:nvPr/>
        </p:nvCxnSpPr>
        <p:spPr>
          <a:xfrm rot="10800000">
            <a:off x="2073825" y="2956575"/>
            <a:ext cx="0" cy="482700"/>
          </a:xfrm>
          <a:prstGeom prst="straightConnector1">
            <a:avLst/>
          </a:prstGeom>
          <a:noFill/>
          <a:ln w="19050" cap="flat" cmpd="sng">
            <a:solidFill>
              <a:srgbClr val="43434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2" name="Google Shape;312;p38"/>
          <p:cNvCxnSpPr/>
          <p:nvPr/>
        </p:nvCxnSpPr>
        <p:spPr>
          <a:xfrm rot="10800000">
            <a:off x="5889225" y="2956575"/>
            <a:ext cx="0" cy="482700"/>
          </a:xfrm>
          <a:prstGeom prst="straightConnector1">
            <a:avLst/>
          </a:prstGeom>
          <a:noFill/>
          <a:ln w="19050" cap="flat" cmpd="sng">
            <a:solidFill>
              <a:srgbClr val="43434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3" name="Google Shape;313;p38"/>
          <p:cNvSpPr txBox="1"/>
          <p:nvPr/>
        </p:nvSpPr>
        <p:spPr>
          <a:xfrm>
            <a:off x="560200" y="3529725"/>
            <a:ext cx="3110700" cy="10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i="1">
                <a:latin typeface="Montserrat"/>
                <a:ea typeface="Montserrat"/>
                <a:cs typeface="Montserrat"/>
                <a:sym typeface="Montserrat"/>
              </a:rPr>
              <a:t>Свойство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 ― это </a:t>
            </a:r>
            <a:r>
              <a:rPr lang="en" i="1" u="sng">
                <a:latin typeface="Montserrat"/>
                <a:ea typeface="Montserrat"/>
                <a:cs typeface="Montserrat"/>
                <a:sym typeface="Montserrat"/>
              </a:rPr>
              <a:t>переменная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, помещённая внутрь объекта.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38"/>
          <p:cNvSpPr txBox="1"/>
          <p:nvPr/>
        </p:nvSpPr>
        <p:spPr>
          <a:xfrm>
            <a:off x="4027075" y="3529725"/>
            <a:ext cx="3571800" cy="10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Метод</a:t>
            </a:r>
            <a:r>
              <a:rPr lang="en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― это </a:t>
            </a:r>
            <a:r>
              <a:rPr lang="en" i="1" u="sng">
                <a:latin typeface="Montserrat"/>
                <a:ea typeface="Montserrat"/>
                <a:cs typeface="Montserrat"/>
                <a:sym typeface="Montserrat"/>
              </a:rPr>
              <a:t>функция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, помещённая 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внутрь объекта.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15" name="Google Shape;315;p38"/>
          <p:cNvGraphicFramePr/>
          <p:nvPr/>
        </p:nvGraphicFramePr>
        <p:xfrm>
          <a:off x="360000" y="1228600"/>
          <a:ext cx="7239000" cy="1668660"/>
        </p:xfrm>
        <a:graphic>
          <a:graphicData uri="http://schemas.openxmlformats.org/drawingml/2006/table">
            <a:tbl>
              <a:tblPr>
                <a:noFill/>
                <a:tableStyleId>{68854A6B-984F-41B1-B79E-A01ABBF458C1}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Свойства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Методы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заяц.скорость = 50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заяц.бежать()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черепаха.скорость = 1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черепаха.ползти()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рыба.скорость = 30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рыба.плыть()</a:t>
                      </a:r>
                      <a:endParaRPr sz="16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9"/>
          <p:cNvSpPr/>
          <p:nvPr/>
        </p:nvSpPr>
        <p:spPr>
          <a:xfrm>
            <a:off x="360000" y="1386021"/>
            <a:ext cx="5270100" cy="1739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объект.метод()</a:t>
            </a:r>
            <a:endParaRPr sz="36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объект.свойство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1" name="Google Shape;321;p39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322" name="Google Shape;322;p39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9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24" name="Google Shape;32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39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9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39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39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9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9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1" name="Google Shape;331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9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3" name="Google Shape;333;p39"/>
          <p:cNvSpPr txBox="1"/>
          <p:nvPr/>
        </p:nvSpPr>
        <p:spPr>
          <a:xfrm>
            <a:off x="360000" y="175175"/>
            <a:ext cx="74547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latin typeface="Montserrat ExtraBold"/>
                <a:ea typeface="Montserrat ExtraBold"/>
                <a:cs typeface="Montserrat ExtraBold"/>
                <a:sym typeface="Montserrat ExtraBold"/>
              </a:rPr>
              <a:t>Обращение к свойствам и методам</a:t>
            </a:r>
            <a:endParaRPr sz="25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oogle Shape;338;p40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339" name="Google Shape;339;p40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0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41" name="Google Shape;34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0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40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40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40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40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40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8" name="Google Shape;348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40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0" name="Google Shape;350;p40"/>
          <p:cNvSpPr txBox="1"/>
          <p:nvPr/>
        </p:nvSpPr>
        <p:spPr>
          <a:xfrm>
            <a:off x="273000" y="188400"/>
            <a:ext cx="7005900" cy="20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A82CC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Объектно-ориентированное программирование</a:t>
            </a:r>
            <a:r>
              <a:rPr lang="en" sz="27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" sz="27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—</a:t>
            </a:r>
            <a:r>
              <a:rPr lang="en" sz="2700"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endParaRPr sz="27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1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это </a:t>
            </a:r>
            <a:r>
              <a:rPr lang="en" sz="2100">
                <a:latin typeface="Montserrat ExtraBold"/>
                <a:ea typeface="Montserrat ExtraBold"/>
                <a:cs typeface="Montserrat ExtraBold"/>
                <a:sym typeface="Montserrat ExtraBold"/>
              </a:rPr>
              <a:t>подход, который базируется на </a:t>
            </a:r>
            <a:r>
              <a:rPr lang="en" sz="2100" u="sng"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создании</a:t>
            </a:r>
            <a:r>
              <a:rPr lang="en" sz="2100">
                <a:latin typeface="Montserrat ExtraBold"/>
                <a:ea typeface="Montserrat ExtraBold"/>
                <a:cs typeface="Montserrat ExtraBold"/>
                <a:sym typeface="Montserrat ExtraBold"/>
              </a:rPr>
              <a:t> объектов и </a:t>
            </a:r>
            <a:r>
              <a:rPr lang="en" sz="2100" u="sng">
                <a:latin typeface="Montserrat ExtraBold"/>
                <a:ea typeface="Montserrat ExtraBold"/>
                <a:cs typeface="Montserrat ExtraBold"/>
                <a:sym typeface="Montserrat ExtraBold"/>
              </a:rPr>
              <a:t>управлении</a:t>
            </a:r>
            <a:r>
              <a:rPr lang="en" sz="2100">
                <a:latin typeface="Montserrat ExtraBold"/>
                <a:ea typeface="Montserrat ExtraBold"/>
                <a:cs typeface="Montserrat ExtraBold"/>
                <a:sym typeface="Montserrat ExtraBold"/>
              </a:rPr>
              <a:t> ими</a:t>
            </a:r>
            <a:r>
              <a:rPr lang="en" sz="2400">
                <a:latin typeface="Montserrat ExtraBold"/>
                <a:ea typeface="Montserrat ExtraBold"/>
                <a:cs typeface="Montserrat ExtraBold"/>
                <a:sym typeface="Montserrat ExtraBold"/>
              </a:rPr>
              <a:t>.</a:t>
            </a:r>
            <a:endParaRPr sz="24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1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Как создать собственный объект?</a:t>
            </a:r>
            <a:endParaRPr sz="25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356" name="Google Shape;356;p41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357" name="Google Shape;357;p41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1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59" name="Google Shape;35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1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41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41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41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41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41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6" name="Google Shape;366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41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8" name="Google Shape;368;p41"/>
          <p:cNvSpPr txBox="1"/>
          <p:nvPr/>
        </p:nvSpPr>
        <p:spPr>
          <a:xfrm>
            <a:off x="255525" y="892000"/>
            <a:ext cx="7504800" cy="16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Чтобы создать собственный объект, нужно описать его: 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Char char="➜"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характеристики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свойства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);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➜"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действия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, которые он умеет выполнять (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методы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9" name="Google Shape;369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5250" y="3005950"/>
            <a:ext cx="2765882" cy="12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1"/>
          <p:cNvSpPr txBox="1"/>
          <p:nvPr/>
        </p:nvSpPr>
        <p:spPr>
          <a:xfrm>
            <a:off x="349675" y="4534400"/>
            <a:ext cx="5075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Порассуждаем на примере всем знакомого объекта.</a:t>
            </a:r>
            <a:endParaRPr sz="12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2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Объект: автомобиль</a:t>
            </a:r>
            <a:endParaRPr sz="25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376" name="Google Shape;376;p42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377" name="Google Shape;377;p42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2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79" name="Google Shape;37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42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42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42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42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42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42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6" name="Google Shape;386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42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88" name="Google Shape;388;p42"/>
          <p:cNvGraphicFramePr/>
          <p:nvPr/>
        </p:nvGraphicFramePr>
        <p:xfrm>
          <a:off x="352725" y="926900"/>
          <a:ext cx="6965500" cy="2049555"/>
        </p:xfrm>
        <a:graphic>
          <a:graphicData uri="http://schemas.openxmlformats.org/drawingml/2006/table">
            <a:tbl>
              <a:tblPr>
                <a:noFill/>
                <a:tableStyleId>{68854A6B-984F-41B1-B79E-A01ABBF458C1}</a:tableStyleId>
              </a:tblPr>
              <a:tblGrid>
                <a:gridCol w="348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3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Свойства</a:t>
                      </a:r>
                      <a:endParaRPr sz="22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Методы</a:t>
                      </a:r>
                      <a:endParaRPr sz="22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1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Цвет</a:t>
                      </a: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: жёлтый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Тип кузова</a:t>
                      </a: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: седан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Коробка передач</a:t>
                      </a: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: автомат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Пассажирских мест</a:t>
                      </a: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: 4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...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Заводиться.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Двигаться вперёд и назад.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Поворачивать в сторону.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Включать обогрев салона.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...</a:t>
                      </a:r>
                      <a:endParaRPr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89" name="Google Shape;389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42175" y="3392550"/>
            <a:ext cx="2876051" cy="1314454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42"/>
          <p:cNvSpPr/>
          <p:nvPr/>
        </p:nvSpPr>
        <p:spPr>
          <a:xfrm>
            <a:off x="352725" y="3351000"/>
            <a:ext cx="3482700" cy="9450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Сможете дополнить список свойств и методов для автомобиля?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91" name="Google Shape;391;p42"/>
          <p:cNvCxnSpPr>
            <a:stCxn id="390" idx="0"/>
          </p:cNvCxnSpPr>
          <p:nvPr/>
        </p:nvCxnSpPr>
        <p:spPr>
          <a:xfrm rot="10800000" flipH="1">
            <a:off x="2094075" y="2953800"/>
            <a:ext cx="300" cy="3972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392" name="Google Shape;392;p42"/>
          <p:cNvCxnSpPr>
            <a:stCxn id="390" idx="0"/>
          </p:cNvCxnSpPr>
          <p:nvPr/>
        </p:nvCxnSpPr>
        <p:spPr>
          <a:xfrm rot="10800000" flipH="1">
            <a:off x="2094075" y="3018000"/>
            <a:ext cx="3189300" cy="3330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Google Shape;397;p43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398" name="Google Shape;398;p43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3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00" name="Google Shape;40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43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43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43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43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43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43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7" name="Google Shape;407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3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9" name="Google Shape;409;p43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accent5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 —</a:t>
            </a:r>
            <a:endParaRPr sz="25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10" name="Google Shape;410;p43"/>
          <p:cNvSpPr txBox="1"/>
          <p:nvPr/>
        </p:nvSpPr>
        <p:spPr>
          <a:xfrm>
            <a:off x="255525" y="602350"/>
            <a:ext cx="73569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 ExtraBold"/>
                <a:ea typeface="Montserrat ExtraBold"/>
                <a:cs typeface="Montserrat ExtraBold"/>
                <a:sym typeface="Montserrat ExtraBold"/>
              </a:rPr>
              <a:t>это универсальный шаблон для создания объектов.</a:t>
            </a:r>
            <a:endParaRPr sz="18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411" name="Google Shape;411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3562" y="2410050"/>
            <a:ext cx="2488474" cy="1137287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3"/>
          <p:cNvSpPr/>
          <p:nvPr/>
        </p:nvSpPr>
        <p:spPr>
          <a:xfrm>
            <a:off x="352725" y="1547450"/>
            <a:ext cx="3116100" cy="5481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Класс</a:t>
            </a:r>
            <a:endParaRPr sz="1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3" name="Google Shape;413;p43"/>
          <p:cNvSpPr/>
          <p:nvPr/>
        </p:nvSpPr>
        <p:spPr>
          <a:xfrm>
            <a:off x="4119750" y="1547450"/>
            <a:ext cx="3116100" cy="5481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Объект</a:t>
            </a:r>
            <a:endParaRPr sz="1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43"/>
          <p:cNvSpPr txBox="1"/>
          <p:nvPr/>
        </p:nvSpPr>
        <p:spPr>
          <a:xfrm>
            <a:off x="408375" y="3651675"/>
            <a:ext cx="3146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Содержит общее описание объектов данного типа.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5" name="Google Shape;415;p43"/>
          <p:cNvSpPr txBox="1"/>
          <p:nvPr/>
        </p:nvSpPr>
        <p:spPr>
          <a:xfrm>
            <a:off x="4123988" y="3651675"/>
            <a:ext cx="3146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Реальный объект, созданный по описанию.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16" name="Google Shape;416;p43"/>
          <p:cNvPicPr preferRelativeResize="0"/>
          <p:nvPr/>
        </p:nvPicPr>
        <p:blipFill rotWithShape="1">
          <a:blip r:embed="rId6">
            <a:alphaModFix/>
          </a:blip>
          <a:srcRect r="29582" b="66787"/>
          <a:stretch/>
        </p:blipFill>
        <p:spPr>
          <a:xfrm>
            <a:off x="387700" y="2538979"/>
            <a:ext cx="3081126" cy="92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44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accent5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Экземпляр класса —</a:t>
            </a:r>
            <a:endParaRPr sz="25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422" name="Google Shape;422;p44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423" name="Google Shape;423;p44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44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25" name="Google Shape;42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4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44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44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44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44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44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2" name="Google Shape;432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4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4" name="Google Shape;434;p44"/>
          <p:cNvSpPr txBox="1"/>
          <p:nvPr/>
        </p:nvSpPr>
        <p:spPr>
          <a:xfrm>
            <a:off x="255525" y="602350"/>
            <a:ext cx="7356900" cy="9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 ExtraBold"/>
                <a:ea typeface="Montserrat ExtraBold"/>
                <a:cs typeface="Montserrat ExtraBold"/>
                <a:sym typeface="Montserrat ExtraBold"/>
              </a:rPr>
              <a:t>это объект, созданный по описанию, запрограммированному в классе. </a:t>
            </a:r>
            <a:endParaRPr sz="18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35" name="Google Shape;435;p44"/>
          <p:cNvSpPr/>
          <p:nvPr/>
        </p:nvSpPr>
        <p:spPr>
          <a:xfrm>
            <a:off x="352725" y="1547450"/>
            <a:ext cx="2270700" cy="5481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Класс</a:t>
            </a:r>
            <a:endParaRPr sz="1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6" name="Google Shape;436;p44"/>
          <p:cNvSpPr/>
          <p:nvPr/>
        </p:nvSpPr>
        <p:spPr>
          <a:xfrm>
            <a:off x="3256650" y="1547450"/>
            <a:ext cx="3822600" cy="5481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Экземпляры класса</a:t>
            </a:r>
            <a:endParaRPr sz="1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37" name="Google Shape;43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2724" y="3356215"/>
            <a:ext cx="1371600" cy="626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06913" y="3916850"/>
            <a:ext cx="1371600" cy="713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36000" y="4161784"/>
            <a:ext cx="1280160" cy="708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4"/>
          <p:cNvPicPr preferRelativeResize="0"/>
          <p:nvPr/>
        </p:nvPicPr>
        <p:blipFill rotWithShape="1">
          <a:blip r:embed="rId8">
            <a:alphaModFix/>
          </a:blip>
          <a:srcRect r="54356" b="53817"/>
          <a:stretch/>
        </p:blipFill>
        <p:spPr>
          <a:xfrm>
            <a:off x="5166688" y="2656180"/>
            <a:ext cx="1252074" cy="700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532788" y="2434738"/>
            <a:ext cx="1219200" cy="6454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2" name="Google Shape;442;p44"/>
          <p:cNvCxnSpPr>
            <a:stCxn id="443" idx="6"/>
            <a:endCxn id="441" idx="1"/>
          </p:cNvCxnSpPr>
          <p:nvPr/>
        </p:nvCxnSpPr>
        <p:spPr>
          <a:xfrm rot="10800000" flipH="1">
            <a:off x="2801375" y="2757338"/>
            <a:ext cx="731400" cy="9123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43" name="Google Shape;443;p44"/>
          <p:cNvSpPr/>
          <p:nvPr/>
        </p:nvSpPr>
        <p:spPr>
          <a:xfrm>
            <a:off x="530675" y="2534288"/>
            <a:ext cx="2270700" cy="2270700"/>
          </a:xfrm>
          <a:prstGeom prst="ellipse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4" name="Google Shape;444;p44"/>
          <p:cNvCxnSpPr>
            <a:stCxn id="443" idx="6"/>
            <a:endCxn id="440" idx="1"/>
          </p:cNvCxnSpPr>
          <p:nvPr/>
        </p:nvCxnSpPr>
        <p:spPr>
          <a:xfrm rot="10800000" flipH="1">
            <a:off x="2801375" y="3006338"/>
            <a:ext cx="2365200" cy="6633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5" name="Google Shape;445;p44"/>
          <p:cNvCxnSpPr>
            <a:stCxn id="443" idx="6"/>
            <a:endCxn id="437" idx="1"/>
          </p:cNvCxnSpPr>
          <p:nvPr/>
        </p:nvCxnSpPr>
        <p:spPr>
          <a:xfrm>
            <a:off x="2801375" y="3669638"/>
            <a:ext cx="31713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6" name="Google Shape;446;p44"/>
          <p:cNvCxnSpPr>
            <a:stCxn id="443" idx="6"/>
            <a:endCxn id="438" idx="1"/>
          </p:cNvCxnSpPr>
          <p:nvPr/>
        </p:nvCxnSpPr>
        <p:spPr>
          <a:xfrm>
            <a:off x="2801375" y="3669638"/>
            <a:ext cx="2305500" cy="6039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7" name="Google Shape;447;p44"/>
          <p:cNvCxnSpPr>
            <a:stCxn id="443" idx="6"/>
            <a:endCxn id="439" idx="1"/>
          </p:cNvCxnSpPr>
          <p:nvPr/>
        </p:nvCxnSpPr>
        <p:spPr>
          <a:xfrm>
            <a:off x="2801375" y="3669638"/>
            <a:ext cx="934500" cy="8463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48" name="Google Shape;448;p44"/>
          <p:cNvPicPr preferRelativeResize="0"/>
          <p:nvPr/>
        </p:nvPicPr>
        <p:blipFill rotWithShape="1">
          <a:blip r:embed="rId10">
            <a:alphaModFix/>
          </a:blip>
          <a:srcRect r="29582" b="66787"/>
          <a:stretch/>
        </p:blipFill>
        <p:spPr>
          <a:xfrm>
            <a:off x="624675" y="3336676"/>
            <a:ext cx="2138803" cy="64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5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accent5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Экземпляр класса —</a:t>
            </a:r>
            <a:endParaRPr sz="25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454" name="Google Shape;454;p45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455" name="Google Shape;455;p45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5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57" name="Google Shape;45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45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45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45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45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45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45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4" name="Google Shape;464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5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6" name="Google Shape;466;p45"/>
          <p:cNvSpPr txBox="1"/>
          <p:nvPr/>
        </p:nvSpPr>
        <p:spPr>
          <a:xfrm>
            <a:off x="255525" y="602350"/>
            <a:ext cx="7356900" cy="5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 ExtraBold"/>
                <a:ea typeface="Montserrat ExtraBold"/>
                <a:cs typeface="Montserrat ExtraBold"/>
                <a:sym typeface="Montserrat ExtraBold"/>
              </a:rPr>
              <a:t>это объект, созданный по описанию, запрограммированному в классе. </a:t>
            </a:r>
            <a:endParaRPr sz="18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67" name="Google Shape;467;p45"/>
          <p:cNvSpPr txBox="1"/>
          <p:nvPr/>
        </p:nvSpPr>
        <p:spPr>
          <a:xfrm>
            <a:off x="352725" y="1767575"/>
            <a:ext cx="6885000" cy="5439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Roboto Mono"/>
                <a:ea typeface="Roboto Mono"/>
                <a:cs typeface="Roboto Mono"/>
                <a:sym typeface="Roboto Mono"/>
              </a:rPr>
              <a:t>&lt;экземпляр&gt; = &lt;Класс&gt;()</a:t>
            </a:r>
            <a:endParaRPr sz="2200"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22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468" name="Google Shape;468;p45"/>
          <p:cNvSpPr/>
          <p:nvPr/>
        </p:nvSpPr>
        <p:spPr>
          <a:xfrm>
            <a:off x="365425" y="2797800"/>
            <a:ext cx="2622600" cy="18900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45"/>
          <p:cNvSpPr/>
          <p:nvPr/>
        </p:nvSpPr>
        <p:spPr>
          <a:xfrm>
            <a:off x="365425" y="2797800"/>
            <a:ext cx="2622600" cy="5943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Описываем класс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0" name="Google Shape;470;p45"/>
          <p:cNvSpPr txBox="1"/>
          <p:nvPr/>
        </p:nvSpPr>
        <p:spPr>
          <a:xfrm>
            <a:off x="425711" y="3630200"/>
            <a:ext cx="2441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Свойства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Методы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1" name="Google Shape;471;p45"/>
          <p:cNvSpPr/>
          <p:nvPr/>
        </p:nvSpPr>
        <p:spPr>
          <a:xfrm>
            <a:off x="3715675" y="2797800"/>
            <a:ext cx="3522000" cy="18900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45"/>
          <p:cNvSpPr/>
          <p:nvPr/>
        </p:nvSpPr>
        <p:spPr>
          <a:xfrm>
            <a:off x="3715675" y="2797800"/>
            <a:ext cx="3522000" cy="5943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Объект получает всё, что знает и умеет класс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3" name="Google Shape;473;p45"/>
          <p:cNvSpPr txBox="1"/>
          <p:nvPr/>
        </p:nvSpPr>
        <p:spPr>
          <a:xfrm>
            <a:off x="3715675" y="3630200"/>
            <a:ext cx="3522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Свойства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Методы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4" name="Google Shape;474;p45"/>
          <p:cNvSpPr/>
          <p:nvPr/>
        </p:nvSpPr>
        <p:spPr>
          <a:xfrm>
            <a:off x="2792200" y="3468300"/>
            <a:ext cx="1374600" cy="1221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Создаём объект</a:t>
            </a:r>
            <a:endParaRPr sz="15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46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accent5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Экземпляр класса —</a:t>
            </a:r>
            <a:endParaRPr sz="25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480" name="Google Shape;480;p46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481" name="Google Shape;481;p46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6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83" name="Google Shape;48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46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46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46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46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46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46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0" name="Google Shape;490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46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2" name="Google Shape;492;p46"/>
          <p:cNvSpPr txBox="1"/>
          <p:nvPr/>
        </p:nvSpPr>
        <p:spPr>
          <a:xfrm>
            <a:off x="255525" y="602350"/>
            <a:ext cx="7356900" cy="5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 ExtraBold"/>
                <a:ea typeface="Montserrat ExtraBold"/>
                <a:cs typeface="Montserrat ExtraBold"/>
                <a:sym typeface="Montserrat ExtraBold"/>
              </a:rPr>
              <a:t>это объект, созданный по описанию, запрограммированному в классе. </a:t>
            </a:r>
            <a:endParaRPr sz="18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93" name="Google Shape;493;p46"/>
          <p:cNvSpPr txBox="1"/>
          <p:nvPr/>
        </p:nvSpPr>
        <p:spPr>
          <a:xfrm>
            <a:off x="352725" y="1767575"/>
            <a:ext cx="6885000" cy="5439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Roboto Mono"/>
                <a:ea typeface="Roboto Mono"/>
                <a:cs typeface="Roboto Mono"/>
                <a:sym typeface="Roboto Mono"/>
              </a:rPr>
              <a:t>&lt;экземпляр&gt; = &lt;Класс&gt;()</a:t>
            </a:r>
            <a:endParaRPr sz="2200"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22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494" name="Google Shape;494;p46"/>
          <p:cNvSpPr txBox="1"/>
          <p:nvPr/>
        </p:nvSpPr>
        <p:spPr>
          <a:xfrm>
            <a:off x="352725" y="2795100"/>
            <a:ext cx="6273000" cy="1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 Medium"/>
                <a:ea typeface="Montserrat Medium"/>
                <a:cs typeface="Montserrat Medium"/>
                <a:sym typeface="Montserrat Medium"/>
              </a:rPr>
              <a:t>Имя класса со скобками является 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командой</a:t>
            </a:r>
            <a:r>
              <a:rPr lang="en" sz="1600">
                <a:latin typeface="Montserrat Medium"/>
                <a:ea typeface="Montserrat Medium"/>
                <a:cs typeface="Montserrat Medium"/>
                <a:sym typeface="Montserrat Medium"/>
              </a:rPr>
              <a:t>, создающей новый объект этого класса.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 Medium"/>
                <a:ea typeface="Montserrat Medium"/>
                <a:cs typeface="Montserrat Medium"/>
                <a:sym typeface="Montserrat Medium"/>
              </a:rPr>
              <a:t>Результат работы — ссылка, указывающая на объект (хранится в переменной).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7"/>
          <p:cNvSpPr/>
          <p:nvPr/>
        </p:nvSpPr>
        <p:spPr>
          <a:xfrm>
            <a:off x="0" y="257175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7"/>
          <p:cNvSpPr/>
          <p:nvPr/>
        </p:nvSpPr>
        <p:spPr>
          <a:xfrm>
            <a:off x="5736000" y="1047750"/>
            <a:ext cx="3048000" cy="304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7"/>
          <p:cNvSpPr/>
          <p:nvPr/>
        </p:nvSpPr>
        <p:spPr>
          <a:xfrm>
            <a:off x="6050277" y="1355868"/>
            <a:ext cx="2432100" cy="2432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" name="Google Shape;10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47538" y="1513099"/>
            <a:ext cx="2237575" cy="211764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7"/>
          <p:cNvSpPr txBox="1"/>
          <p:nvPr/>
        </p:nvSpPr>
        <p:spPr>
          <a:xfrm>
            <a:off x="360000" y="320453"/>
            <a:ext cx="4026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ООП. Классы</a:t>
            </a:r>
            <a:endParaRPr sz="12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27"/>
          <p:cNvSpPr txBox="1"/>
          <p:nvPr/>
        </p:nvSpPr>
        <p:spPr>
          <a:xfrm>
            <a:off x="360000" y="1175100"/>
            <a:ext cx="54327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Обсуждение:</a:t>
            </a:r>
            <a:endParaRPr sz="29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Разработка игр</a:t>
            </a:r>
            <a:endParaRPr sz="29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7"/>
          <p:cNvSpPr txBox="1"/>
          <p:nvPr/>
        </p:nvSpPr>
        <p:spPr>
          <a:xfrm>
            <a:off x="352725" y="175175"/>
            <a:ext cx="7407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accent5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Конструктор —</a:t>
            </a:r>
            <a:endParaRPr sz="25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500" name="Google Shape;500;p47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501" name="Google Shape;501;p47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47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03" name="Google Shape;50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47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47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47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47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47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47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0" name="Google Shape;510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47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2" name="Google Shape;512;p47"/>
          <p:cNvSpPr txBox="1"/>
          <p:nvPr/>
        </p:nvSpPr>
        <p:spPr>
          <a:xfrm>
            <a:off x="255525" y="602350"/>
            <a:ext cx="7356900" cy="8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Montserrat ExtraBold"/>
                <a:ea typeface="Montserrat ExtraBold"/>
                <a:cs typeface="Montserrat ExtraBold"/>
                <a:sym typeface="Montserrat ExtraBold"/>
              </a:rPr>
              <a:t>это метод, который автоматически вызывается при создании объекта. Он создаёт экземпляр класса. </a:t>
            </a: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6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13" name="Google Shape;513;p47"/>
          <p:cNvSpPr txBox="1"/>
          <p:nvPr/>
        </p:nvSpPr>
        <p:spPr>
          <a:xfrm>
            <a:off x="255525" y="1594375"/>
            <a:ext cx="7057800" cy="6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Часто в конструкторе задаются свойства создаваемого объекта.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14" name="Google Shape;514;p47"/>
          <p:cNvSpPr txBox="1"/>
          <p:nvPr/>
        </p:nvSpPr>
        <p:spPr>
          <a:xfrm>
            <a:off x="352725" y="2516675"/>
            <a:ext cx="5081100" cy="500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 Mono"/>
                <a:ea typeface="Roboto Mono"/>
                <a:cs typeface="Roboto Mono"/>
                <a:sym typeface="Roboto Mono"/>
              </a:rPr>
              <a:t>yellow_car = Car()</a:t>
            </a:r>
            <a:endParaRPr sz="20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515" name="Google Shape;515;p47"/>
          <p:cNvSpPr/>
          <p:nvPr/>
        </p:nvSpPr>
        <p:spPr>
          <a:xfrm>
            <a:off x="2394900" y="2569300"/>
            <a:ext cx="773100" cy="40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7"/>
          <p:cNvSpPr/>
          <p:nvPr/>
        </p:nvSpPr>
        <p:spPr>
          <a:xfrm>
            <a:off x="436800" y="2566625"/>
            <a:ext cx="1588200" cy="40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7" name="Google Shape;517;p47"/>
          <p:cNvCxnSpPr>
            <a:stCxn id="515" idx="2"/>
            <a:endCxn id="518" idx="0"/>
          </p:cNvCxnSpPr>
          <p:nvPr/>
        </p:nvCxnSpPr>
        <p:spPr>
          <a:xfrm>
            <a:off x="2781450" y="2970100"/>
            <a:ext cx="0" cy="3915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9" name="Google Shape;519;p47"/>
          <p:cNvSpPr txBox="1"/>
          <p:nvPr/>
        </p:nvSpPr>
        <p:spPr>
          <a:xfrm>
            <a:off x="436800" y="3361600"/>
            <a:ext cx="15882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Экземпляр</a:t>
            </a: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 класса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18" name="Google Shape;518;p47"/>
          <p:cNvSpPr txBox="1"/>
          <p:nvPr/>
        </p:nvSpPr>
        <p:spPr>
          <a:xfrm>
            <a:off x="1987350" y="3361590"/>
            <a:ext cx="1588200" cy="6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ontserrat"/>
                <a:ea typeface="Montserrat"/>
                <a:cs typeface="Montserrat"/>
                <a:sym typeface="Montserrat"/>
              </a:rPr>
              <a:t>Конструктор</a:t>
            </a: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 класса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520" name="Google Shape;520;p47"/>
          <p:cNvCxnSpPr>
            <a:stCxn id="516" idx="2"/>
            <a:endCxn id="519" idx="0"/>
          </p:cNvCxnSpPr>
          <p:nvPr/>
        </p:nvCxnSpPr>
        <p:spPr>
          <a:xfrm>
            <a:off x="1230900" y="2967425"/>
            <a:ext cx="0" cy="3942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Google Shape;525;p48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526" name="Google Shape;526;p48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48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28" name="Google Shape;528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8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48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48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48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48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48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5" name="Google Shape;535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p48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7" name="Google Shape;537;p48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класса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38" name="Google Shape;538;p48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39" name="Google Shape;539;p48"/>
          <p:cNvSpPr txBox="1"/>
          <p:nvPr/>
        </p:nvSpPr>
        <p:spPr>
          <a:xfrm>
            <a:off x="255175" y="653888"/>
            <a:ext cx="72948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class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 англ. — «класс»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) — команда, создающая класс.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англ. — «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сам, себя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) — текущий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объект класса.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0" name="Google Shape;540;p48"/>
          <p:cNvSpPr txBox="1"/>
          <p:nvPr/>
        </p:nvSpPr>
        <p:spPr>
          <a:xfrm>
            <a:off x="352725" y="1676700"/>
            <a:ext cx="2195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7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17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41" name="Google Shape;541;p48"/>
          <p:cNvSpPr/>
          <p:nvPr/>
        </p:nvSpPr>
        <p:spPr>
          <a:xfrm>
            <a:off x="1157025" y="1737175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2" name="Google Shape;542;p48"/>
          <p:cNvSpPr txBox="1"/>
          <p:nvPr/>
        </p:nvSpPr>
        <p:spPr>
          <a:xfrm>
            <a:off x="2454875" y="1649488"/>
            <a:ext cx="611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43" name="Google Shape;543;p48"/>
          <p:cNvCxnSpPr/>
          <p:nvPr/>
        </p:nvCxnSpPr>
        <p:spPr>
          <a:xfrm>
            <a:off x="379500" y="1676700"/>
            <a:ext cx="0" cy="34038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44" name="Google Shape;544;p48"/>
          <p:cNvCxnSpPr/>
          <p:nvPr/>
        </p:nvCxnSpPr>
        <p:spPr>
          <a:xfrm>
            <a:off x="911425" y="2186800"/>
            <a:ext cx="0" cy="2304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5" name="Google Shape;545;p48"/>
          <p:cNvSpPr txBox="1"/>
          <p:nvPr/>
        </p:nvSpPr>
        <p:spPr>
          <a:xfrm>
            <a:off x="1001875" y="2256850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         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46" name="Google Shape;546;p48"/>
          <p:cNvSpPr/>
          <p:nvPr/>
        </p:nvSpPr>
        <p:spPr>
          <a:xfrm>
            <a:off x="3066275" y="2321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7" name="Google Shape;547;p48"/>
          <p:cNvSpPr txBox="1"/>
          <p:nvPr/>
        </p:nvSpPr>
        <p:spPr>
          <a:xfrm>
            <a:off x="1490625" y="2684450"/>
            <a:ext cx="3000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 = name</a:t>
            </a:r>
            <a:endParaRPr sz="15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48" name="Google Shape;548;p48"/>
          <p:cNvCxnSpPr/>
          <p:nvPr/>
        </p:nvCxnSpPr>
        <p:spPr>
          <a:xfrm>
            <a:off x="1474050" y="268445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9" name="Google Shape;549;p48"/>
          <p:cNvSpPr/>
          <p:nvPr/>
        </p:nvSpPr>
        <p:spPr>
          <a:xfrm>
            <a:off x="2171125" y="273885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48"/>
          <p:cNvSpPr/>
          <p:nvPr/>
        </p:nvSpPr>
        <p:spPr>
          <a:xfrm>
            <a:off x="3655550" y="2738850"/>
            <a:ext cx="1162200" cy="284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1" name="Google Shape;551;p48"/>
          <p:cNvSpPr txBox="1"/>
          <p:nvPr/>
        </p:nvSpPr>
        <p:spPr>
          <a:xfrm>
            <a:off x="1001875" y="3492325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print_info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52" name="Google Shape;552;p48"/>
          <p:cNvSpPr txBox="1"/>
          <p:nvPr/>
        </p:nvSpPr>
        <p:spPr>
          <a:xfrm>
            <a:off x="1490625" y="3919925"/>
            <a:ext cx="61482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Информация об объекте: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)</a:t>
            </a:r>
            <a:endParaRPr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53" name="Google Shape;553;p48"/>
          <p:cNvCxnSpPr/>
          <p:nvPr/>
        </p:nvCxnSpPr>
        <p:spPr>
          <a:xfrm>
            <a:off x="1474050" y="3919925"/>
            <a:ext cx="0" cy="5505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4" name="Google Shape;554;p48"/>
          <p:cNvSpPr/>
          <p:nvPr/>
        </p:nvSpPr>
        <p:spPr>
          <a:xfrm>
            <a:off x="5211625" y="3962375"/>
            <a:ext cx="10509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5" name="Google Shape;555;p48"/>
          <p:cNvSpPr/>
          <p:nvPr/>
        </p:nvSpPr>
        <p:spPr>
          <a:xfrm>
            <a:off x="452350" y="4727800"/>
            <a:ext cx="12978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Экземпляр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6" name="Google Shape;556;p48"/>
          <p:cNvSpPr txBox="1"/>
          <p:nvPr/>
        </p:nvSpPr>
        <p:spPr>
          <a:xfrm>
            <a:off x="1823000" y="4636150"/>
            <a:ext cx="348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57" name="Google Shape;557;p48"/>
          <p:cNvSpPr/>
          <p:nvPr/>
        </p:nvSpPr>
        <p:spPr>
          <a:xfrm>
            <a:off x="2171000" y="4685350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8" name="Google Shape;558;p48"/>
          <p:cNvSpPr txBox="1"/>
          <p:nvPr/>
        </p:nvSpPr>
        <p:spPr>
          <a:xfrm>
            <a:off x="3521600" y="4636150"/>
            <a:ext cx="1937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          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59" name="Google Shape;559;p48"/>
          <p:cNvSpPr/>
          <p:nvPr/>
        </p:nvSpPr>
        <p:spPr>
          <a:xfrm>
            <a:off x="3780600" y="4727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9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565" name="Google Shape;565;p49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49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67" name="Google Shape;56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p49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49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49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49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49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49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4" name="Google Shape;574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49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6" name="Google Shape;576;p49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класса </a:t>
            </a:r>
            <a:r>
              <a:rPr lang="en" sz="2400">
                <a:solidFill>
                  <a:schemeClr val="dk1"/>
                </a:solidFill>
                <a:highlight>
                  <a:schemeClr val="lt1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77" name="Google Shape;577;p49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78" name="Google Shape;578;p49"/>
          <p:cNvSpPr txBox="1"/>
          <p:nvPr/>
        </p:nvSpPr>
        <p:spPr>
          <a:xfrm>
            <a:off x="255175" y="661525"/>
            <a:ext cx="7294800" cy="9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class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 англ. — «класс»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) — команда, создающая класс.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англ. — «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сам, себя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) — текущий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объект класса.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9" name="Google Shape;579;p49"/>
          <p:cNvSpPr txBox="1"/>
          <p:nvPr/>
        </p:nvSpPr>
        <p:spPr>
          <a:xfrm>
            <a:off x="352725" y="1676700"/>
            <a:ext cx="2195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7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17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0" name="Google Shape;580;p49"/>
          <p:cNvSpPr/>
          <p:nvPr/>
        </p:nvSpPr>
        <p:spPr>
          <a:xfrm>
            <a:off x="1157025" y="1737175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1" name="Google Shape;581;p49"/>
          <p:cNvSpPr txBox="1"/>
          <p:nvPr/>
        </p:nvSpPr>
        <p:spPr>
          <a:xfrm>
            <a:off x="2454875" y="1649488"/>
            <a:ext cx="611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82" name="Google Shape;582;p49"/>
          <p:cNvCxnSpPr/>
          <p:nvPr/>
        </p:nvCxnSpPr>
        <p:spPr>
          <a:xfrm>
            <a:off x="379500" y="1676700"/>
            <a:ext cx="0" cy="34038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3" name="Google Shape;583;p49"/>
          <p:cNvCxnSpPr/>
          <p:nvPr/>
        </p:nvCxnSpPr>
        <p:spPr>
          <a:xfrm>
            <a:off x="911425" y="2186800"/>
            <a:ext cx="0" cy="2304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4" name="Google Shape;584;p49"/>
          <p:cNvSpPr txBox="1"/>
          <p:nvPr/>
        </p:nvSpPr>
        <p:spPr>
          <a:xfrm>
            <a:off x="1001875" y="2256850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         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85" name="Google Shape;585;p49"/>
          <p:cNvSpPr/>
          <p:nvPr/>
        </p:nvSpPr>
        <p:spPr>
          <a:xfrm>
            <a:off x="3066275" y="2321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6" name="Google Shape;586;p49"/>
          <p:cNvSpPr txBox="1"/>
          <p:nvPr/>
        </p:nvSpPr>
        <p:spPr>
          <a:xfrm>
            <a:off x="1490625" y="2684450"/>
            <a:ext cx="3000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 = name</a:t>
            </a:r>
            <a:endParaRPr sz="15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87" name="Google Shape;587;p49"/>
          <p:cNvCxnSpPr/>
          <p:nvPr/>
        </p:nvCxnSpPr>
        <p:spPr>
          <a:xfrm>
            <a:off x="1474050" y="268445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8" name="Google Shape;588;p49"/>
          <p:cNvSpPr/>
          <p:nvPr/>
        </p:nvSpPr>
        <p:spPr>
          <a:xfrm>
            <a:off x="2171125" y="273885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9" name="Google Shape;589;p49"/>
          <p:cNvSpPr/>
          <p:nvPr/>
        </p:nvSpPr>
        <p:spPr>
          <a:xfrm>
            <a:off x="3655550" y="2738850"/>
            <a:ext cx="1162200" cy="284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0" name="Google Shape;590;p49"/>
          <p:cNvSpPr txBox="1"/>
          <p:nvPr/>
        </p:nvSpPr>
        <p:spPr>
          <a:xfrm>
            <a:off x="1001875" y="3492325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print_info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91" name="Google Shape;591;p49"/>
          <p:cNvSpPr txBox="1"/>
          <p:nvPr/>
        </p:nvSpPr>
        <p:spPr>
          <a:xfrm>
            <a:off x="1490625" y="3919925"/>
            <a:ext cx="61482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Информация об объекте: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)</a:t>
            </a:r>
            <a:endParaRPr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92" name="Google Shape;592;p49"/>
          <p:cNvCxnSpPr/>
          <p:nvPr/>
        </p:nvCxnSpPr>
        <p:spPr>
          <a:xfrm>
            <a:off x="1474050" y="3919925"/>
            <a:ext cx="0" cy="5505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3" name="Google Shape;593;p49"/>
          <p:cNvSpPr/>
          <p:nvPr/>
        </p:nvSpPr>
        <p:spPr>
          <a:xfrm>
            <a:off x="5211625" y="3962375"/>
            <a:ext cx="10509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4" name="Google Shape;594;p49"/>
          <p:cNvSpPr/>
          <p:nvPr/>
        </p:nvSpPr>
        <p:spPr>
          <a:xfrm>
            <a:off x="452350" y="4727800"/>
            <a:ext cx="12978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Экземпляр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5" name="Google Shape;595;p49"/>
          <p:cNvSpPr txBox="1"/>
          <p:nvPr/>
        </p:nvSpPr>
        <p:spPr>
          <a:xfrm>
            <a:off x="1823000" y="4636150"/>
            <a:ext cx="348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96" name="Google Shape;596;p49"/>
          <p:cNvSpPr/>
          <p:nvPr/>
        </p:nvSpPr>
        <p:spPr>
          <a:xfrm>
            <a:off x="2171000" y="4685350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7" name="Google Shape;597;p49"/>
          <p:cNvSpPr txBox="1"/>
          <p:nvPr/>
        </p:nvSpPr>
        <p:spPr>
          <a:xfrm>
            <a:off x="3521600" y="4636150"/>
            <a:ext cx="1937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          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98" name="Google Shape;598;p49"/>
          <p:cNvSpPr/>
          <p:nvPr/>
        </p:nvSpPr>
        <p:spPr>
          <a:xfrm>
            <a:off x="3780600" y="4727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99" name="Google Shape;599;p49"/>
          <p:cNvCxnSpPr/>
          <p:nvPr/>
        </p:nvCxnSpPr>
        <p:spPr>
          <a:xfrm rot="10800000">
            <a:off x="3462600" y="1850325"/>
            <a:ext cx="1293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0" name="Google Shape;600;p49"/>
          <p:cNvSpPr txBox="1"/>
          <p:nvPr/>
        </p:nvSpPr>
        <p:spPr>
          <a:xfrm>
            <a:off x="4964675" y="1535675"/>
            <a:ext cx="2585400" cy="6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Команда, с которой начинается описание класса.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5" name="Google Shape;605;p50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606" name="Google Shape;606;p50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0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08" name="Google Shape;608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50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50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50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50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50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50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5" name="Google Shape;615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50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7" name="Google Shape;617;p50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класса </a:t>
            </a:r>
            <a:r>
              <a:rPr lang="en" sz="2400">
                <a:solidFill>
                  <a:schemeClr val="dk1"/>
                </a:solidFill>
                <a:highlight>
                  <a:schemeClr val="lt1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18" name="Google Shape;618;p50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19" name="Google Shape;619;p50"/>
          <p:cNvSpPr txBox="1"/>
          <p:nvPr/>
        </p:nvSpPr>
        <p:spPr>
          <a:xfrm>
            <a:off x="255175" y="585325"/>
            <a:ext cx="7294800" cy="9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class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 англ. — «класс»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) — команда, создающая класс.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англ. — «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сам, себя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) — текущий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объект класса.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0" name="Google Shape;620;p50"/>
          <p:cNvSpPr txBox="1"/>
          <p:nvPr/>
        </p:nvSpPr>
        <p:spPr>
          <a:xfrm>
            <a:off x="352725" y="1676700"/>
            <a:ext cx="2195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7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17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21" name="Google Shape;621;p50"/>
          <p:cNvSpPr/>
          <p:nvPr/>
        </p:nvSpPr>
        <p:spPr>
          <a:xfrm>
            <a:off x="1157025" y="1737175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2" name="Google Shape;622;p50"/>
          <p:cNvSpPr txBox="1"/>
          <p:nvPr/>
        </p:nvSpPr>
        <p:spPr>
          <a:xfrm>
            <a:off x="2454875" y="1649488"/>
            <a:ext cx="611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23" name="Google Shape;623;p50"/>
          <p:cNvCxnSpPr/>
          <p:nvPr/>
        </p:nvCxnSpPr>
        <p:spPr>
          <a:xfrm>
            <a:off x="379500" y="1676700"/>
            <a:ext cx="0" cy="34038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4" name="Google Shape;624;p50"/>
          <p:cNvCxnSpPr/>
          <p:nvPr/>
        </p:nvCxnSpPr>
        <p:spPr>
          <a:xfrm>
            <a:off x="911425" y="2186800"/>
            <a:ext cx="0" cy="2304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5" name="Google Shape;625;p50"/>
          <p:cNvSpPr txBox="1"/>
          <p:nvPr/>
        </p:nvSpPr>
        <p:spPr>
          <a:xfrm>
            <a:off x="1001875" y="2256850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         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26" name="Google Shape;626;p50"/>
          <p:cNvSpPr/>
          <p:nvPr/>
        </p:nvSpPr>
        <p:spPr>
          <a:xfrm>
            <a:off x="3066275" y="2321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7" name="Google Shape;627;p50"/>
          <p:cNvSpPr txBox="1"/>
          <p:nvPr/>
        </p:nvSpPr>
        <p:spPr>
          <a:xfrm>
            <a:off x="1490625" y="2684450"/>
            <a:ext cx="3000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 = name</a:t>
            </a:r>
            <a:endParaRPr sz="15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28" name="Google Shape;628;p50"/>
          <p:cNvCxnSpPr/>
          <p:nvPr/>
        </p:nvCxnSpPr>
        <p:spPr>
          <a:xfrm>
            <a:off x="1474050" y="268445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9" name="Google Shape;629;p50"/>
          <p:cNvSpPr/>
          <p:nvPr/>
        </p:nvSpPr>
        <p:spPr>
          <a:xfrm>
            <a:off x="2171125" y="273885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0" name="Google Shape;630;p50"/>
          <p:cNvSpPr/>
          <p:nvPr/>
        </p:nvSpPr>
        <p:spPr>
          <a:xfrm>
            <a:off x="3655550" y="2738850"/>
            <a:ext cx="1162200" cy="284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1" name="Google Shape;631;p50"/>
          <p:cNvSpPr txBox="1"/>
          <p:nvPr/>
        </p:nvSpPr>
        <p:spPr>
          <a:xfrm>
            <a:off x="1001875" y="3492325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print_info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32" name="Google Shape;632;p50"/>
          <p:cNvSpPr txBox="1"/>
          <p:nvPr/>
        </p:nvSpPr>
        <p:spPr>
          <a:xfrm>
            <a:off x="1490625" y="3919925"/>
            <a:ext cx="61482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Информация об объекте: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)</a:t>
            </a:r>
            <a:endParaRPr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33" name="Google Shape;633;p50"/>
          <p:cNvCxnSpPr/>
          <p:nvPr/>
        </p:nvCxnSpPr>
        <p:spPr>
          <a:xfrm>
            <a:off x="1474050" y="3919925"/>
            <a:ext cx="0" cy="5505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4" name="Google Shape;634;p50"/>
          <p:cNvSpPr/>
          <p:nvPr/>
        </p:nvSpPr>
        <p:spPr>
          <a:xfrm>
            <a:off x="5211625" y="3962375"/>
            <a:ext cx="10509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5" name="Google Shape;635;p50"/>
          <p:cNvSpPr/>
          <p:nvPr/>
        </p:nvSpPr>
        <p:spPr>
          <a:xfrm>
            <a:off x="452350" y="4727800"/>
            <a:ext cx="12978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Экземпляр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6" name="Google Shape;636;p50"/>
          <p:cNvSpPr txBox="1"/>
          <p:nvPr/>
        </p:nvSpPr>
        <p:spPr>
          <a:xfrm>
            <a:off x="1823000" y="4636150"/>
            <a:ext cx="348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37" name="Google Shape;637;p50"/>
          <p:cNvSpPr/>
          <p:nvPr/>
        </p:nvSpPr>
        <p:spPr>
          <a:xfrm>
            <a:off x="2171000" y="4685350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8" name="Google Shape;638;p50"/>
          <p:cNvSpPr txBox="1"/>
          <p:nvPr/>
        </p:nvSpPr>
        <p:spPr>
          <a:xfrm>
            <a:off x="3521600" y="4636150"/>
            <a:ext cx="1937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          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39" name="Google Shape;639;p50"/>
          <p:cNvSpPr/>
          <p:nvPr/>
        </p:nvSpPr>
        <p:spPr>
          <a:xfrm>
            <a:off x="3780600" y="4727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0" name="Google Shape;640;p50"/>
          <p:cNvSpPr txBox="1"/>
          <p:nvPr/>
        </p:nvSpPr>
        <p:spPr>
          <a:xfrm>
            <a:off x="5319961" y="2363250"/>
            <a:ext cx="2286900" cy="6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Конструктор с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процессом создания экземпляра класса.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41" name="Google Shape;641;p50"/>
          <p:cNvSpPr/>
          <p:nvPr/>
        </p:nvSpPr>
        <p:spPr>
          <a:xfrm>
            <a:off x="4942800" y="2271975"/>
            <a:ext cx="169200" cy="9945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6" name="Google Shape;646;p51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647" name="Google Shape;647;p51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1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9" name="Google Shape;64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51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51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51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51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51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" name="Google Shape;655;p51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6" name="Google Shape;656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51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8" name="Google Shape;658;p51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класса </a:t>
            </a:r>
            <a:r>
              <a:rPr lang="en" sz="2400">
                <a:solidFill>
                  <a:schemeClr val="dk1"/>
                </a:solidFill>
                <a:highlight>
                  <a:schemeClr val="lt1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59" name="Google Shape;659;p51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0" name="Google Shape;660;p51"/>
          <p:cNvSpPr txBox="1"/>
          <p:nvPr/>
        </p:nvSpPr>
        <p:spPr>
          <a:xfrm>
            <a:off x="255175" y="585325"/>
            <a:ext cx="7294800" cy="9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class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 англ. — «класс»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) — команда, создающая класс.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англ. — «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сам, себя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) — текущий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объект класса.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1" name="Google Shape;661;p51"/>
          <p:cNvSpPr txBox="1"/>
          <p:nvPr/>
        </p:nvSpPr>
        <p:spPr>
          <a:xfrm>
            <a:off x="352725" y="1676700"/>
            <a:ext cx="2195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7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17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62" name="Google Shape;662;p51"/>
          <p:cNvSpPr/>
          <p:nvPr/>
        </p:nvSpPr>
        <p:spPr>
          <a:xfrm>
            <a:off x="1157025" y="1737175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63" name="Google Shape;663;p51"/>
          <p:cNvSpPr txBox="1"/>
          <p:nvPr/>
        </p:nvSpPr>
        <p:spPr>
          <a:xfrm>
            <a:off x="2454875" y="1649488"/>
            <a:ext cx="611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64" name="Google Shape;664;p51"/>
          <p:cNvCxnSpPr/>
          <p:nvPr/>
        </p:nvCxnSpPr>
        <p:spPr>
          <a:xfrm>
            <a:off x="379500" y="1676700"/>
            <a:ext cx="0" cy="34038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5" name="Google Shape;665;p51"/>
          <p:cNvCxnSpPr/>
          <p:nvPr/>
        </p:nvCxnSpPr>
        <p:spPr>
          <a:xfrm>
            <a:off x="911425" y="2186800"/>
            <a:ext cx="0" cy="2304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6" name="Google Shape;666;p51"/>
          <p:cNvSpPr txBox="1"/>
          <p:nvPr/>
        </p:nvSpPr>
        <p:spPr>
          <a:xfrm>
            <a:off x="1001875" y="2256850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         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67" name="Google Shape;667;p51"/>
          <p:cNvSpPr/>
          <p:nvPr/>
        </p:nvSpPr>
        <p:spPr>
          <a:xfrm>
            <a:off x="3066275" y="2321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68" name="Google Shape;668;p51"/>
          <p:cNvSpPr txBox="1"/>
          <p:nvPr/>
        </p:nvSpPr>
        <p:spPr>
          <a:xfrm>
            <a:off x="1490625" y="2684450"/>
            <a:ext cx="3000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 = name</a:t>
            </a:r>
            <a:endParaRPr sz="15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69" name="Google Shape;669;p51"/>
          <p:cNvCxnSpPr/>
          <p:nvPr/>
        </p:nvCxnSpPr>
        <p:spPr>
          <a:xfrm>
            <a:off x="1474050" y="268445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0" name="Google Shape;670;p51"/>
          <p:cNvSpPr/>
          <p:nvPr/>
        </p:nvSpPr>
        <p:spPr>
          <a:xfrm>
            <a:off x="2171125" y="273885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1" name="Google Shape;671;p51"/>
          <p:cNvSpPr/>
          <p:nvPr/>
        </p:nvSpPr>
        <p:spPr>
          <a:xfrm>
            <a:off x="3655550" y="2738850"/>
            <a:ext cx="1162200" cy="284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2" name="Google Shape;672;p51"/>
          <p:cNvSpPr txBox="1"/>
          <p:nvPr/>
        </p:nvSpPr>
        <p:spPr>
          <a:xfrm>
            <a:off x="1001875" y="3492325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print_info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73" name="Google Shape;673;p51"/>
          <p:cNvSpPr txBox="1"/>
          <p:nvPr/>
        </p:nvSpPr>
        <p:spPr>
          <a:xfrm>
            <a:off x="1490625" y="3919925"/>
            <a:ext cx="61482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Информация об объекте: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)</a:t>
            </a:r>
            <a:endParaRPr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74" name="Google Shape;674;p51"/>
          <p:cNvCxnSpPr/>
          <p:nvPr/>
        </p:nvCxnSpPr>
        <p:spPr>
          <a:xfrm>
            <a:off x="1474050" y="3919925"/>
            <a:ext cx="0" cy="5505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5" name="Google Shape;675;p51"/>
          <p:cNvSpPr/>
          <p:nvPr/>
        </p:nvSpPr>
        <p:spPr>
          <a:xfrm>
            <a:off x="5211625" y="3962375"/>
            <a:ext cx="10509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6" name="Google Shape;676;p51"/>
          <p:cNvSpPr/>
          <p:nvPr/>
        </p:nvSpPr>
        <p:spPr>
          <a:xfrm>
            <a:off x="452350" y="4727800"/>
            <a:ext cx="12978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Экземпляр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7" name="Google Shape;677;p51"/>
          <p:cNvSpPr txBox="1"/>
          <p:nvPr/>
        </p:nvSpPr>
        <p:spPr>
          <a:xfrm>
            <a:off x="1823000" y="4636150"/>
            <a:ext cx="348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78" name="Google Shape;678;p51"/>
          <p:cNvSpPr/>
          <p:nvPr/>
        </p:nvSpPr>
        <p:spPr>
          <a:xfrm>
            <a:off x="2171000" y="4685350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9" name="Google Shape;679;p51"/>
          <p:cNvSpPr txBox="1"/>
          <p:nvPr/>
        </p:nvSpPr>
        <p:spPr>
          <a:xfrm>
            <a:off x="3521600" y="4636150"/>
            <a:ext cx="1937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          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80" name="Google Shape;680;p51"/>
          <p:cNvSpPr/>
          <p:nvPr/>
        </p:nvSpPr>
        <p:spPr>
          <a:xfrm>
            <a:off x="3780600" y="4727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1" name="Google Shape;681;p51"/>
          <p:cNvSpPr txBox="1"/>
          <p:nvPr/>
        </p:nvSpPr>
        <p:spPr>
          <a:xfrm>
            <a:off x="6695274" y="3396175"/>
            <a:ext cx="1050900" cy="6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Метод класса 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/>
                <a:ea typeface="Montserrat Medium"/>
                <a:cs typeface="Montserrat Medium"/>
                <a:sym typeface="Montserrat Medium"/>
              </a:rPr>
              <a:t>(может быть любой!)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82" name="Google Shape;682;p51"/>
          <p:cNvSpPr/>
          <p:nvPr/>
        </p:nvSpPr>
        <p:spPr>
          <a:xfrm>
            <a:off x="6457450" y="3463500"/>
            <a:ext cx="169200" cy="9945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" name="Google Shape;687;p52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688" name="Google Shape;688;p52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2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90" name="Google Shape;69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52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52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693;p52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694;p52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52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52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97" name="Google Shape;697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698" name="Google Shape;698;p52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9" name="Google Shape;699;p52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класса </a:t>
            </a:r>
            <a:r>
              <a:rPr lang="en" sz="2400">
                <a:solidFill>
                  <a:schemeClr val="dk1"/>
                </a:solidFill>
                <a:highlight>
                  <a:schemeClr val="lt1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00" name="Google Shape;700;p52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01" name="Google Shape;701;p52"/>
          <p:cNvSpPr txBox="1"/>
          <p:nvPr/>
        </p:nvSpPr>
        <p:spPr>
          <a:xfrm>
            <a:off x="255175" y="585325"/>
            <a:ext cx="7294800" cy="9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class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в англ. — «класс»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) — команда, создающая класс.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b="1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англ. — «</a:t>
            </a:r>
            <a:r>
              <a:rPr lang="en" i="1">
                <a:latin typeface="Montserrat"/>
                <a:ea typeface="Montserrat"/>
                <a:cs typeface="Montserrat"/>
                <a:sym typeface="Montserrat"/>
              </a:rPr>
              <a:t>сам, себя</a:t>
            </a:r>
            <a:r>
              <a:rPr lang="en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) — текущий </a:t>
            </a: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объект класса.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2" name="Google Shape;702;p52"/>
          <p:cNvSpPr txBox="1"/>
          <p:nvPr/>
        </p:nvSpPr>
        <p:spPr>
          <a:xfrm>
            <a:off x="352725" y="1676700"/>
            <a:ext cx="2195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7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endParaRPr sz="17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3" name="Google Shape;703;p52"/>
          <p:cNvSpPr/>
          <p:nvPr/>
        </p:nvSpPr>
        <p:spPr>
          <a:xfrm>
            <a:off x="1157025" y="1737175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4" name="Google Shape;704;p52"/>
          <p:cNvSpPr txBox="1"/>
          <p:nvPr/>
        </p:nvSpPr>
        <p:spPr>
          <a:xfrm>
            <a:off x="2454875" y="1649488"/>
            <a:ext cx="611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05" name="Google Shape;705;p52"/>
          <p:cNvCxnSpPr/>
          <p:nvPr/>
        </p:nvCxnSpPr>
        <p:spPr>
          <a:xfrm>
            <a:off x="379500" y="1676700"/>
            <a:ext cx="0" cy="34038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6" name="Google Shape;706;p52"/>
          <p:cNvCxnSpPr/>
          <p:nvPr/>
        </p:nvCxnSpPr>
        <p:spPr>
          <a:xfrm>
            <a:off x="911425" y="2186800"/>
            <a:ext cx="0" cy="2304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7" name="Google Shape;707;p52"/>
          <p:cNvSpPr txBox="1"/>
          <p:nvPr/>
        </p:nvSpPr>
        <p:spPr>
          <a:xfrm>
            <a:off x="1001875" y="2256850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           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08" name="Google Shape;708;p52"/>
          <p:cNvSpPr/>
          <p:nvPr/>
        </p:nvSpPr>
        <p:spPr>
          <a:xfrm>
            <a:off x="3066275" y="2321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9" name="Google Shape;709;p52"/>
          <p:cNvSpPr txBox="1"/>
          <p:nvPr/>
        </p:nvSpPr>
        <p:spPr>
          <a:xfrm>
            <a:off x="1490625" y="2684450"/>
            <a:ext cx="3000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 = name</a:t>
            </a:r>
            <a:endParaRPr sz="1500"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10" name="Google Shape;710;p52"/>
          <p:cNvCxnSpPr/>
          <p:nvPr/>
        </p:nvCxnSpPr>
        <p:spPr>
          <a:xfrm>
            <a:off x="1474050" y="268445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1" name="Google Shape;711;p52"/>
          <p:cNvSpPr/>
          <p:nvPr/>
        </p:nvSpPr>
        <p:spPr>
          <a:xfrm>
            <a:off x="2171125" y="273885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2" name="Google Shape;712;p52"/>
          <p:cNvSpPr/>
          <p:nvPr/>
        </p:nvSpPr>
        <p:spPr>
          <a:xfrm>
            <a:off x="3655550" y="2738850"/>
            <a:ext cx="1162200" cy="284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A8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3" name="Google Shape;713;p52"/>
          <p:cNvSpPr txBox="1"/>
          <p:nvPr/>
        </p:nvSpPr>
        <p:spPr>
          <a:xfrm>
            <a:off x="1001875" y="3492325"/>
            <a:ext cx="39339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500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print_info</a:t>
            </a:r>
            <a:r>
              <a:rPr lang="en" sz="1500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500" b="1">
                <a:solidFill>
                  <a:srgbClr val="00108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500" b="1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500" b="1"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14" name="Google Shape;714;p52"/>
          <p:cNvSpPr txBox="1"/>
          <p:nvPr/>
        </p:nvSpPr>
        <p:spPr>
          <a:xfrm>
            <a:off x="1490625" y="3919925"/>
            <a:ext cx="61482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795E26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Информация об объекте:</a:t>
            </a:r>
            <a:r>
              <a:rPr lang="en" b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.            )</a:t>
            </a:r>
            <a:endParaRPr b="1">
              <a:solidFill>
                <a:schemeClr val="dk1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715" name="Google Shape;715;p52"/>
          <p:cNvCxnSpPr/>
          <p:nvPr/>
        </p:nvCxnSpPr>
        <p:spPr>
          <a:xfrm>
            <a:off x="1474050" y="3919925"/>
            <a:ext cx="0" cy="5505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6" name="Google Shape;716;p52"/>
          <p:cNvSpPr/>
          <p:nvPr/>
        </p:nvSpPr>
        <p:spPr>
          <a:xfrm>
            <a:off x="5211625" y="3962375"/>
            <a:ext cx="10509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5E1CB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Свойство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7" name="Google Shape;717;p52"/>
          <p:cNvSpPr/>
          <p:nvPr/>
        </p:nvSpPr>
        <p:spPr>
          <a:xfrm>
            <a:off x="452350" y="4727800"/>
            <a:ext cx="12978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Экземпляр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8" name="Google Shape;718;p52"/>
          <p:cNvSpPr txBox="1"/>
          <p:nvPr/>
        </p:nvSpPr>
        <p:spPr>
          <a:xfrm>
            <a:off x="1823000" y="4636150"/>
            <a:ext cx="348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19" name="Google Shape;719;p52"/>
          <p:cNvSpPr/>
          <p:nvPr/>
        </p:nvSpPr>
        <p:spPr>
          <a:xfrm>
            <a:off x="2171000" y="4685350"/>
            <a:ext cx="1297800" cy="369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33AE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Имя класса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0" name="Google Shape;720;p52"/>
          <p:cNvSpPr txBox="1"/>
          <p:nvPr/>
        </p:nvSpPr>
        <p:spPr>
          <a:xfrm>
            <a:off x="3521600" y="4636150"/>
            <a:ext cx="19374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nsolas"/>
                <a:ea typeface="Consolas"/>
                <a:cs typeface="Consolas"/>
                <a:sym typeface="Consolas"/>
              </a:rPr>
              <a:t>(          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21" name="Google Shape;721;p52"/>
          <p:cNvSpPr/>
          <p:nvPr/>
        </p:nvSpPr>
        <p:spPr>
          <a:xfrm>
            <a:off x="3780600" y="4727800"/>
            <a:ext cx="1162200" cy="284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Данные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22" name="Google Shape;722;p52"/>
          <p:cNvCxnSpPr/>
          <p:nvPr/>
        </p:nvCxnSpPr>
        <p:spPr>
          <a:xfrm rot="10800000">
            <a:off x="5254450" y="4870150"/>
            <a:ext cx="551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23" name="Google Shape;723;p52"/>
          <p:cNvSpPr txBox="1"/>
          <p:nvPr/>
        </p:nvSpPr>
        <p:spPr>
          <a:xfrm>
            <a:off x="5890625" y="4453350"/>
            <a:ext cx="1864500" cy="6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Medium"/>
                <a:ea typeface="Montserrat Medium"/>
                <a:cs typeface="Montserrat Medium"/>
                <a:sym typeface="Montserrat Medium"/>
              </a:rPr>
              <a:t>Создание экземпляра класса с указанным значением свойства.</a:t>
            </a:r>
            <a:endParaRPr sz="11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8" name="Google Shape;728;p53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729" name="Google Shape;729;p53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3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31" name="Google Shape;73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732" name="Google Shape;732;p53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53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734;p53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53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736;p53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" name="Google Shape;737;p53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8" name="Google Shape;738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53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0" name="Google Shape;740;p53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1" name="Google Shape;741;p53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42" name="Google Shape;742;p53"/>
          <p:cNvSpPr txBox="1"/>
          <p:nvPr/>
        </p:nvSpPr>
        <p:spPr>
          <a:xfrm>
            <a:off x="360000" y="1042325"/>
            <a:ext cx="67191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Рассмотрим задачу: 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Создать прототип текстовой заготовки игры Pac-Man. В программе должен создаваться персонаж, задаваться его имя и цвет. По запросу имя и цвет персонажа должны выводиться на экран.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43" name="Google Shape;743;p53"/>
          <p:cNvPicPr preferRelativeResize="0"/>
          <p:nvPr/>
        </p:nvPicPr>
        <p:blipFill rotWithShape="1">
          <a:blip r:embed="rId5">
            <a:alphaModFix/>
          </a:blip>
          <a:srcRect t="48424"/>
          <a:stretch/>
        </p:blipFill>
        <p:spPr>
          <a:xfrm>
            <a:off x="456775" y="3583641"/>
            <a:ext cx="6279894" cy="996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8" name="Google Shape;748;p54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749" name="Google Shape;749;p54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54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51" name="Google Shape;751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54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753;p54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54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54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54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54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8" name="Google Shape;758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p5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0" name="Google Shape;760;p54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61" name="Google Shape;761;p54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62" name="Google Shape;762;p54"/>
          <p:cNvSpPr txBox="1"/>
          <p:nvPr/>
        </p:nvSpPr>
        <p:spPr>
          <a:xfrm>
            <a:off x="283800" y="585125"/>
            <a:ext cx="6719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класс Ghost: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3" name="Google Shape;763;p54"/>
          <p:cNvSpPr txBox="1"/>
          <p:nvPr/>
        </p:nvSpPr>
        <p:spPr>
          <a:xfrm>
            <a:off x="440575" y="1825450"/>
            <a:ext cx="7027800" cy="24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Ghost():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nickname, color):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= nickname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 = color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print_info(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'Тебя приветствует'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+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'!'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 это'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'Pac-Man.'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'Хочешь поиграть с ним?'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" name="Google Shape;768;p55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769" name="Google Shape;769;p55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55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71" name="Google Shape;77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55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55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55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55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55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55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8" name="Google Shape;778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779" name="Google Shape;779;p55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0" name="Google Shape;780;p55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81" name="Google Shape;781;p55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82" name="Google Shape;782;p55"/>
          <p:cNvSpPr txBox="1"/>
          <p:nvPr/>
        </p:nvSpPr>
        <p:spPr>
          <a:xfrm>
            <a:off x="283800" y="585125"/>
            <a:ext cx="6719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класс Ghost: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3" name="Google Shape;783;p55"/>
          <p:cNvSpPr txBox="1"/>
          <p:nvPr/>
        </p:nvSpPr>
        <p:spPr>
          <a:xfrm>
            <a:off x="440575" y="1825450"/>
            <a:ext cx="7027800" cy="24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Ghost():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nickname, color):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= nickname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 = color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print_info(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'Тебя приветствует'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+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'!'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 это'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'Pac-Man.'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'Хочешь поиграть с ним?'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84" name="Google Shape;784;p55"/>
          <p:cNvSpPr/>
          <p:nvPr/>
        </p:nvSpPr>
        <p:spPr>
          <a:xfrm>
            <a:off x="913050" y="2180550"/>
            <a:ext cx="4166400" cy="8160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55"/>
          <p:cNvSpPr txBox="1"/>
          <p:nvPr/>
        </p:nvSpPr>
        <p:spPr>
          <a:xfrm>
            <a:off x="5400900" y="1849800"/>
            <a:ext cx="2298600" cy="14775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В конструкторе класса устанавливаем значения двух свойств: имя (nickname) и цвет (color)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786" name="Google Shape;786;p55"/>
          <p:cNvCxnSpPr>
            <a:stCxn id="785" idx="1"/>
            <a:endCxn id="784" idx="3"/>
          </p:cNvCxnSpPr>
          <p:nvPr/>
        </p:nvCxnSpPr>
        <p:spPr>
          <a:xfrm rot="10800000">
            <a:off x="5079600" y="2588550"/>
            <a:ext cx="3213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1" name="Google Shape;791;p56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792" name="Google Shape;792;p56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56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94" name="Google Shape;794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Google Shape;795;p56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56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56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56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56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800;p56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1" name="Google Shape;801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56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3" name="Google Shape;803;p56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04" name="Google Shape;804;p56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05" name="Google Shape;805;p56"/>
          <p:cNvSpPr txBox="1"/>
          <p:nvPr/>
        </p:nvSpPr>
        <p:spPr>
          <a:xfrm>
            <a:off x="283800" y="585125"/>
            <a:ext cx="6719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класс Ghost: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6" name="Google Shape;806;p56"/>
          <p:cNvSpPr txBox="1"/>
          <p:nvPr/>
        </p:nvSpPr>
        <p:spPr>
          <a:xfrm>
            <a:off x="440575" y="1825450"/>
            <a:ext cx="7027800" cy="24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Ghost():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nickname, color):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= nickname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 = color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print_info(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'Тебя приветствует'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+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'!'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 это'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'Pac-Man.'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'Хочешь поиграть с ним?'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07" name="Google Shape;807;p56"/>
          <p:cNvSpPr/>
          <p:nvPr/>
        </p:nvSpPr>
        <p:spPr>
          <a:xfrm>
            <a:off x="904800" y="3029750"/>
            <a:ext cx="6236400" cy="12432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56"/>
          <p:cNvSpPr txBox="1"/>
          <p:nvPr/>
        </p:nvSpPr>
        <p:spPr>
          <a:xfrm>
            <a:off x="5003425" y="1339900"/>
            <a:ext cx="2129700" cy="12621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Создаём метод print_info(), в котором используем значения заданных свойств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09" name="Google Shape;809;p56"/>
          <p:cNvCxnSpPr>
            <a:stCxn id="808" idx="2"/>
            <a:endCxn id="807" idx="0"/>
          </p:cNvCxnSpPr>
          <p:nvPr/>
        </p:nvCxnSpPr>
        <p:spPr>
          <a:xfrm flipH="1">
            <a:off x="4022875" y="2602000"/>
            <a:ext cx="2045400" cy="4278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/>
          <p:nvPr/>
        </p:nvSpPr>
        <p:spPr>
          <a:xfrm>
            <a:off x="360000" y="175175"/>
            <a:ext cx="73686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Ваша роль в команде — </a:t>
            </a:r>
            <a:endParaRPr sz="28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разработчик игр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161" name="Google Shape;161;p30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62" name="Google Shape;162;p30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0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164;p30"/>
          <p:cNvSpPr txBox="1"/>
          <p:nvPr/>
        </p:nvSpPr>
        <p:spPr>
          <a:xfrm rot="-5400000">
            <a:off x="6510050" y="2633825"/>
            <a:ext cx="32511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Обсуждение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5" name="Google Shape;16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316298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0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30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30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30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0" name="Google Shape;170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28513" y="47054"/>
            <a:ext cx="1334800" cy="126327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0"/>
          <p:cNvSpPr txBox="1"/>
          <p:nvPr/>
        </p:nvSpPr>
        <p:spPr>
          <a:xfrm>
            <a:off x="359925" y="1409250"/>
            <a:ext cx="6218400" cy="10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Почти всегда перед вами будет </a:t>
            </a:r>
            <a:r>
              <a:rPr lang="en" sz="19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техническое задание</a:t>
            </a: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с функционалом и </a:t>
            </a:r>
            <a:r>
              <a:rPr lang="en" sz="19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иллюстрации</a:t>
            </a: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с ожидаемой работой игры.</a:t>
            </a:r>
            <a:endParaRPr sz="1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30"/>
          <p:cNvSpPr txBox="1"/>
          <p:nvPr/>
        </p:nvSpPr>
        <p:spPr>
          <a:xfrm>
            <a:off x="367425" y="2795100"/>
            <a:ext cx="67116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Задачи разработчика игр: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Создание 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игровых объектов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(персонажи и их окружение.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Создание 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геймплея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(взаимодействие игрока с игрой).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Симуляция </a:t>
            </a: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физики объектов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(движение, столкновения).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Управление</a:t>
            </a: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 игрой с помощью аппаратуры (обработка событий).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57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815" name="Google Shape;815;p57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57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17" name="Google Shape;817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p57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57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57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p57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57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57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4" name="Google Shape;824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5" name="Google Shape;825;p57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6" name="Google Shape;826;p57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27" name="Google Shape;827;p57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28" name="Google Shape;828;p57"/>
          <p:cNvSpPr txBox="1"/>
          <p:nvPr/>
        </p:nvSpPr>
        <p:spPr>
          <a:xfrm>
            <a:off x="283800" y="585125"/>
            <a:ext cx="6719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экземпляр класса Ghost и вызовем для него метод print_info():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9" name="Google Shape;829;p57"/>
          <p:cNvSpPr txBox="1"/>
          <p:nvPr/>
        </p:nvSpPr>
        <p:spPr>
          <a:xfrm>
            <a:off x="360000" y="2897675"/>
            <a:ext cx="5432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 = Ghost(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'Blinky'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'красный'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character.print_info()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4" name="Google Shape;834;p58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835" name="Google Shape;835;p58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58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37" name="Google Shape;837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58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58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58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58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58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58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44" name="Google Shape;844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p58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6" name="Google Shape;846;p58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47" name="Google Shape;847;p58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48" name="Google Shape;848;p58"/>
          <p:cNvSpPr txBox="1"/>
          <p:nvPr/>
        </p:nvSpPr>
        <p:spPr>
          <a:xfrm>
            <a:off x="283800" y="585125"/>
            <a:ext cx="6719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экземпляр класса Ghost и вызовем для него метод print_info():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9" name="Google Shape;849;p58"/>
          <p:cNvSpPr txBox="1"/>
          <p:nvPr/>
        </p:nvSpPr>
        <p:spPr>
          <a:xfrm>
            <a:off x="360000" y="2897675"/>
            <a:ext cx="5432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 = Ghost(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'Blinky'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'красный'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character.print_info()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50" name="Google Shape;850;p58"/>
          <p:cNvSpPr/>
          <p:nvPr/>
        </p:nvSpPr>
        <p:spPr>
          <a:xfrm>
            <a:off x="440575" y="2952750"/>
            <a:ext cx="998700" cy="3135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58"/>
          <p:cNvSpPr txBox="1"/>
          <p:nvPr/>
        </p:nvSpPr>
        <p:spPr>
          <a:xfrm>
            <a:off x="440575" y="1650375"/>
            <a:ext cx="1803900" cy="1046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Переменная, в которой будет храниться ссылка на объект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52" name="Google Shape;852;p58"/>
          <p:cNvCxnSpPr>
            <a:stCxn id="851" idx="2"/>
            <a:endCxn id="850" idx="0"/>
          </p:cNvCxnSpPr>
          <p:nvPr/>
        </p:nvCxnSpPr>
        <p:spPr>
          <a:xfrm flipH="1">
            <a:off x="939925" y="2697075"/>
            <a:ext cx="402600" cy="255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3" name="Google Shape;853;p58"/>
          <p:cNvSpPr/>
          <p:nvPr/>
        </p:nvSpPr>
        <p:spPr>
          <a:xfrm>
            <a:off x="1685150" y="2952750"/>
            <a:ext cx="611400" cy="3135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58"/>
          <p:cNvSpPr txBox="1"/>
          <p:nvPr/>
        </p:nvSpPr>
        <p:spPr>
          <a:xfrm>
            <a:off x="2350900" y="1650375"/>
            <a:ext cx="1364700" cy="1046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Имя класса, экземпляр которого создаём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55" name="Google Shape;855;p58"/>
          <p:cNvCxnSpPr>
            <a:stCxn id="854" idx="2"/>
            <a:endCxn id="853" idx="0"/>
          </p:cNvCxnSpPr>
          <p:nvPr/>
        </p:nvCxnSpPr>
        <p:spPr>
          <a:xfrm flipH="1">
            <a:off x="1990750" y="2697075"/>
            <a:ext cx="1042500" cy="255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6" name="Google Shape;856;p58"/>
          <p:cNvSpPr/>
          <p:nvPr/>
        </p:nvSpPr>
        <p:spPr>
          <a:xfrm>
            <a:off x="2350900" y="2952750"/>
            <a:ext cx="2040900" cy="3135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58"/>
          <p:cNvSpPr txBox="1"/>
          <p:nvPr/>
        </p:nvSpPr>
        <p:spPr>
          <a:xfrm>
            <a:off x="3833050" y="1650375"/>
            <a:ext cx="2964300" cy="1046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Значения двух свойств. Перечисляются в том порядке, в котором они заданы в функции __init__()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58" name="Google Shape;858;p58"/>
          <p:cNvCxnSpPr>
            <a:stCxn id="857" idx="2"/>
            <a:endCxn id="856" idx="0"/>
          </p:cNvCxnSpPr>
          <p:nvPr/>
        </p:nvCxnSpPr>
        <p:spPr>
          <a:xfrm flipH="1">
            <a:off x="3371500" y="2697075"/>
            <a:ext cx="1943700" cy="255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3" name="Google Shape;863;p59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864" name="Google Shape;864;p59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59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66" name="Google Shape;866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867" name="Google Shape;867;p59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59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59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59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59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59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73" name="Google Shape;873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874" name="Google Shape;874;p59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5" name="Google Shape;875;p59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76" name="Google Shape;876;p59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77" name="Google Shape;877;p59"/>
          <p:cNvSpPr txBox="1"/>
          <p:nvPr/>
        </p:nvSpPr>
        <p:spPr>
          <a:xfrm>
            <a:off x="283800" y="585125"/>
            <a:ext cx="6719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Создадим экземпляр класса Ghost и вызовем для него метод print_info():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8" name="Google Shape;878;p59"/>
          <p:cNvSpPr txBox="1"/>
          <p:nvPr/>
        </p:nvSpPr>
        <p:spPr>
          <a:xfrm>
            <a:off x="360000" y="2897675"/>
            <a:ext cx="5432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 = Ghost(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'Blinky'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'красный'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character.print_info()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79" name="Google Shape;879;p59"/>
          <p:cNvSpPr/>
          <p:nvPr/>
        </p:nvSpPr>
        <p:spPr>
          <a:xfrm>
            <a:off x="440575" y="3213700"/>
            <a:ext cx="2394600" cy="3135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59"/>
          <p:cNvSpPr txBox="1"/>
          <p:nvPr/>
        </p:nvSpPr>
        <p:spPr>
          <a:xfrm>
            <a:off x="3640500" y="3295400"/>
            <a:ext cx="3006600" cy="615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Вызываем метод print_info() для объекта character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81" name="Google Shape;881;p59"/>
          <p:cNvCxnSpPr>
            <a:stCxn id="880" idx="1"/>
            <a:endCxn id="879" idx="3"/>
          </p:cNvCxnSpPr>
          <p:nvPr/>
        </p:nvCxnSpPr>
        <p:spPr>
          <a:xfrm rot="10800000">
            <a:off x="2835300" y="3370400"/>
            <a:ext cx="805200" cy="2328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6" name="Google Shape;886;p60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887" name="Google Shape;887;p60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60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89" name="Google Shape;88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60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60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60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60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60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5" name="Google Shape;895;p60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96" name="Google Shape;896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897" name="Google Shape;897;p60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8" name="Google Shape;898;p60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объектами на Python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99" name="Google Shape;899;p60"/>
          <p:cNvSpPr txBox="1"/>
          <p:nvPr/>
        </p:nvSpPr>
        <p:spPr>
          <a:xfrm>
            <a:off x="255175" y="632425"/>
            <a:ext cx="7615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900" name="Google Shape;900;p60"/>
          <p:cNvSpPr txBox="1"/>
          <p:nvPr/>
        </p:nvSpPr>
        <p:spPr>
          <a:xfrm>
            <a:off x="283800" y="585125"/>
            <a:ext cx="6719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Код программы целиком: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1" name="Google Shape;901;p60"/>
          <p:cNvSpPr txBox="1"/>
          <p:nvPr/>
        </p:nvSpPr>
        <p:spPr>
          <a:xfrm>
            <a:off x="352725" y="1205175"/>
            <a:ext cx="7115700" cy="3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Ghost():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nickname, color):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= nickname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 = color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print_info(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'Тебя приветствует'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 +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'!'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.nickname,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 это'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.color,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'Pac-Man.'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'Хочешь поиграть с ним?'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 = Ghost(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'Blinky'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'красный'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character.print_info()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63"/>
          <p:cNvSpPr/>
          <p:nvPr/>
        </p:nvSpPr>
        <p:spPr>
          <a:xfrm>
            <a:off x="0" y="2571750"/>
            <a:ext cx="9144000" cy="2571600"/>
          </a:xfrm>
          <a:prstGeom prst="rect">
            <a:avLst/>
          </a:prstGeom>
          <a:solidFill>
            <a:srgbClr val="D7B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943;p63"/>
          <p:cNvSpPr/>
          <p:nvPr/>
        </p:nvSpPr>
        <p:spPr>
          <a:xfrm>
            <a:off x="5736000" y="1047750"/>
            <a:ext cx="3048000" cy="304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944;p63"/>
          <p:cNvSpPr/>
          <p:nvPr/>
        </p:nvSpPr>
        <p:spPr>
          <a:xfrm>
            <a:off x="6050277" y="1355868"/>
            <a:ext cx="2432100" cy="2432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945;p63"/>
          <p:cNvSpPr txBox="1"/>
          <p:nvPr/>
        </p:nvSpPr>
        <p:spPr>
          <a:xfrm>
            <a:off x="360000" y="704850"/>
            <a:ext cx="5115300" cy="7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Перерыв</a:t>
            </a:r>
            <a:endParaRPr sz="36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946" name="Google Shape;946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6230" y="1697510"/>
            <a:ext cx="1847525" cy="1748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64"/>
          <p:cNvSpPr/>
          <p:nvPr/>
        </p:nvSpPr>
        <p:spPr>
          <a:xfrm>
            <a:off x="0" y="257175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64"/>
          <p:cNvSpPr/>
          <p:nvPr/>
        </p:nvSpPr>
        <p:spPr>
          <a:xfrm>
            <a:off x="5736000" y="1047750"/>
            <a:ext cx="3048000" cy="304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64"/>
          <p:cNvSpPr/>
          <p:nvPr/>
        </p:nvSpPr>
        <p:spPr>
          <a:xfrm>
            <a:off x="6050277" y="1355868"/>
            <a:ext cx="2432100" cy="2432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54" name="Google Shape;954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2196" y="1679574"/>
            <a:ext cx="1815605" cy="1718250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64"/>
          <p:cNvSpPr txBox="1"/>
          <p:nvPr/>
        </p:nvSpPr>
        <p:spPr>
          <a:xfrm>
            <a:off x="360000" y="320453"/>
            <a:ext cx="4026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ООП. Классы</a:t>
            </a:r>
            <a:endParaRPr sz="12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6" name="Google Shape;956;p64"/>
          <p:cNvSpPr txBox="1"/>
          <p:nvPr/>
        </p:nvSpPr>
        <p:spPr>
          <a:xfrm>
            <a:off x="366150" y="991925"/>
            <a:ext cx="6128700" cy="13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Новая тема: </a:t>
            </a:r>
            <a:endParaRPr sz="31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Квест «Рыцарь и Дракон»</a:t>
            </a:r>
            <a:endParaRPr sz="31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1" name="Google Shape;961;p65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962" name="Google Shape;962;p65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65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64" name="Google Shape;964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65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6" name="Google Shape;966;p65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7" name="Google Shape;967;p65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65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9" name="Google Shape;969;p65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970;p65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1" name="Google Shape;971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65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3" name="Google Shape;973;p65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Текстовый квест «Рыцарь и дракон»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74" name="Google Shape;974;p65"/>
          <p:cNvSpPr txBox="1"/>
          <p:nvPr/>
        </p:nvSpPr>
        <p:spPr>
          <a:xfrm>
            <a:off x="255175" y="632425"/>
            <a:ext cx="5088300" cy="341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Суть квеста: 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Рыцарь направляется в логово дракона, чтобы сразиться с ним и забрать его сокровища. 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По пути в логово рыцарю встречаются разбойники. Рыцарь вступает с ними в схватку.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100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За победу над разбойником рыцарь получает опыт. Его броня становится крепче, а удар — сильнее. Но в схватке можно и погибнуть и не добраться до дракона.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75" name="Google Shape;975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3450" y="2897667"/>
            <a:ext cx="1496175" cy="2021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8025" y="735778"/>
            <a:ext cx="1162225" cy="1838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66"/>
          <p:cNvSpPr txBox="1"/>
          <p:nvPr/>
        </p:nvSpPr>
        <p:spPr>
          <a:xfrm>
            <a:off x="255175" y="632425"/>
            <a:ext cx="5088300" cy="26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Что будем делать?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 Medium"/>
              <a:buChar char="➔"/>
            </a:pPr>
            <a:r>
              <a:rPr lang="en" sz="1500" b="1">
                <a:latin typeface="Montserrat"/>
                <a:ea typeface="Montserrat"/>
                <a:cs typeface="Montserrat"/>
                <a:sym typeface="Montserrat"/>
              </a:rPr>
              <a:t>Создадим класс</a:t>
            </a:r>
            <a:r>
              <a:rPr lang="en" sz="15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Hero («Персонаж»).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 Medium"/>
              <a:buChar char="➔"/>
            </a:pPr>
            <a:r>
              <a:rPr lang="en" sz="1500" b="1">
                <a:latin typeface="Montserrat"/>
                <a:ea typeface="Montserrat"/>
                <a:cs typeface="Montserrat"/>
                <a:sym typeface="Montserrat"/>
              </a:rPr>
              <a:t>Опишем в конструкторе поля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 класса.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 Medium"/>
              <a:buChar char="➔"/>
            </a:pPr>
            <a:r>
              <a:rPr lang="en" sz="1500" b="1">
                <a:latin typeface="Montserrat"/>
                <a:ea typeface="Montserrat"/>
                <a:cs typeface="Montserrat"/>
                <a:sym typeface="Montserrat"/>
              </a:rPr>
              <a:t>Зададим методы</a:t>
            </a:r>
            <a:r>
              <a:rPr lang="en" sz="15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класса.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 Medium"/>
              <a:buChar char="➔"/>
            </a:pPr>
            <a:r>
              <a:rPr lang="en" sz="1500" b="1">
                <a:latin typeface="Montserrat"/>
                <a:ea typeface="Montserrat"/>
                <a:cs typeface="Montserrat"/>
                <a:sym typeface="Montserrat"/>
              </a:rPr>
              <a:t>Создадим экземпляры</a:t>
            </a:r>
            <a:r>
              <a:rPr lang="en" sz="15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класса Hero: рыцарь и разбойник.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1000"/>
              </a:spcAft>
              <a:buSzPts val="1500"/>
              <a:buFont typeface="Montserrat Medium"/>
              <a:buChar char="➔"/>
            </a:pPr>
            <a:r>
              <a:rPr lang="en" sz="1500" b="1">
                <a:latin typeface="Montserrat"/>
                <a:ea typeface="Montserrat"/>
                <a:cs typeface="Montserrat"/>
                <a:sym typeface="Montserrat"/>
              </a:rPr>
              <a:t>Запрограммируем «поединки»</a:t>
            </a:r>
            <a:r>
              <a:rPr lang="en" sz="15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между экземплярами класса.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82" name="Google Shape;982;p66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983" name="Google Shape;983;p66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66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85" name="Google Shape;985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66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66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Google Shape;988;p66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" name="Google Shape;989;p66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990;p66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1" name="Google Shape;991;p66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2" name="Google Shape;992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p66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4" name="Google Shape;994;p66"/>
          <p:cNvSpPr txBox="1"/>
          <p:nvPr/>
        </p:nvSpPr>
        <p:spPr>
          <a:xfrm>
            <a:off x="352725" y="175175"/>
            <a:ext cx="7407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Текстовый квест «Рыцарь и дракон»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995" name="Google Shape;995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3450" y="2897667"/>
            <a:ext cx="1496175" cy="2021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0" name="Google Shape;1000;p67"/>
          <p:cNvCxnSpPr>
            <a:stCxn id="1001" idx="0"/>
            <a:endCxn id="1002" idx="1"/>
          </p:cNvCxnSpPr>
          <p:nvPr/>
        </p:nvCxnSpPr>
        <p:spPr>
          <a:xfrm rot="10800000" flipH="1">
            <a:off x="1038450" y="2128700"/>
            <a:ext cx="910500" cy="819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3" name="Google Shape;1003;p67"/>
          <p:cNvCxnSpPr>
            <a:stCxn id="1001" idx="2"/>
            <a:endCxn id="1004" idx="1"/>
          </p:cNvCxnSpPr>
          <p:nvPr/>
        </p:nvCxnSpPr>
        <p:spPr>
          <a:xfrm>
            <a:off x="1038450" y="3459500"/>
            <a:ext cx="910500" cy="81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5" name="Google Shape;1005;p67"/>
          <p:cNvCxnSpPr>
            <a:stCxn id="1002" idx="3"/>
            <a:endCxn id="1006" idx="1"/>
          </p:cNvCxnSpPr>
          <p:nvPr/>
        </p:nvCxnSpPr>
        <p:spPr>
          <a:xfrm rot="10800000" flipH="1">
            <a:off x="3765450" y="1235050"/>
            <a:ext cx="728400" cy="893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7" name="Google Shape;1007;p67"/>
          <p:cNvCxnSpPr>
            <a:stCxn id="1002" idx="3"/>
            <a:endCxn id="1008" idx="1"/>
          </p:cNvCxnSpPr>
          <p:nvPr/>
        </p:nvCxnSpPr>
        <p:spPr>
          <a:xfrm rot="10800000" flipH="1">
            <a:off x="3765450" y="1681750"/>
            <a:ext cx="728400" cy="447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9" name="Google Shape;1009;p67"/>
          <p:cNvCxnSpPr>
            <a:stCxn id="1002" idx="3"/>
            <a:endCxn id="1010" idx="1"/>
          </p:cNvCxnSpPr>
          <p:nvPr/>
        </p:nvCxnSpPr>
        <p:spPr>
          <a:xfrm>
            <a:off x="3765450" y="2128750"/>
            <a:ext cx="728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1" name="Google Shape;1011;p67"/>
          <p:cNvCxnSpPr>
            <a:stCxn id="1002" idx="3"/>
            <a:endCxn id="1012" idx="1"/>
          </p:cNvCxnSpPr>
          <p:nvPr/>
        </p:nvCxnSpPr>
        <p:spPr>
          <a:xfrm>
            <a:off x="3765450" y="2128750"/>
            <a:ext cx="728700" cy="447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3" name="Google Shape;1013;p67"/>
          <p:cNvCxnSpPr>
            <a:stCxn id="1002" idx="3"/>
            <a:endCxn id="1014" idx="1"/>
          </p:cNvCxnSpPr>
          <p:nvPr/>
        </p:nvCxnSpPr>
        <p:spPr>
          <a:xfrm>
            <a:off x="3765450" y="2128750"/>
            <a:ext cx="728400" cy="893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5" name="Google Shape;1015;p67"/>
          <p:cNvCxnSpPr>
            <a:stCxn id="1004" idx="3"/>
            <a:endCxn id="1016" idx="1"/>
          </p:cNvCxnSpPr>
          <p:nvPr/>
        </p:nvCxnSpPr>
        <p:spPr>
          <a:xfrm rot="10800000" flipH="1">
            <a:off x="3765450" y="3961400"/>
            <a:ext cx="728400" cy="316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7" name="Google Shape;1017;p67"/>
          <p:cNvCxnSpPr>
            <a:stCxn id="1004" idx="3"/>
            <a:endCxn id="1018" idx="1"/>
          </p:cNvCxnSpPr>
          <p:nvPr/>
        </p:nvCxnSpPr>
        <p:spPr>
          <a:xfrm>
            <a:off x="3765450" y="4278200"/>
            <a:ext cx="728700" cy="189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19" name="Google Shape;1019;p67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020" name="Google Shape;1020;p67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67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2" name="Google Shape;1022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67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" name="Google Shape;1024;p67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67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67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67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p67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9" name="Google Shape;1029;p6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67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1" name="Google Shape;1031;p67"/>
          <p:cNvSpPr txBox="1"/>
          <p:nvPr/>
        </p:nvSpPr>
        <p:spPr>
          <a:xfrm>
            <a:off x="352725" y="175175"/>
            <a:ext cx="7407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 Hero </a:t>
            </a:r>
            <a:endParaRPr sz="2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032" name="Google Shape;1032;p67"/>
          <p:cNvSpPr txBox="1"/>
          <p:nvPr/>
        </p:nvSpPr>
        <p:spPr>
          <a:xfrm>
            <a:off x="233175" y="584000"/>
            <a:ext cx="7646700" cy="6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Запрограммируем класс с полями и методами, изложенными в mind map.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1" name="Google Shape;1001;p67"/>
          <p:cNvSpPr/>
          <p:nvPr/>
        </p:nvSpPr>
        <p:spPr>
          <a:xfrm>
            <a:off x="360000" y="2947700"/>
            <a:ext cx="1356900" cy="511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Класс Hero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2" name="Google Shape;1002;p67"/>
          <p:cNvSpPr/>
          <p:nvPr/>
        </p:nvSpPr>
        <p:spPr>
          <a:xfrm>
            <a:off x="1948950" y="1842400"/>
            <a:ext cx="1816500" cy="572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Поля класса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(свойства)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4" name="Google Shape;1004;p67"/>
          <p:cNvSpPr/>
          <p:nvPr/>
        </p:nvSpPr>
        <p:spPr>
          <a:xfrm>
            <a:off x="1948950" y="3991850"/>
            <a:ext cx="1816500" cy="572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Методы класса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6" name="Google Shape;1006;p67"/>
          <p:cNvSpPr/>
          <p:nvPr/>
        </p:nvSpPr>
        <p:spPr>
          <a:xfrm>
            <a:off x="4493850" y="1049850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Имя персонажа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8" name="Google Shape;1008;p67"/>
          <p:cNvSpPr/>
          <p:nvPr/>
        </p:nvSpPr>
        <p:spPr>
          <a:xfrm>
            <a:off x="4493850" y="1496750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Уровень здоровья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0" name="Google Shape;1010;p67"/>
          <p:cNvSpPr/>
          <p:nvPr/>
        </p:nvSpPr>
        <p:spPr>
          <a:xfrm>
            <a:off x="4494000" y="1943650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Класс брони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2" name="Google Shape;1012;p67"/>
          <p:cNvSpPr/>
          <p:nvPr/>
        </p:nvSpPr>
        <p:spPr>
          <a:xfrm>
            <a:off x="4494000" y="2390550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Сила удара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4" name="Google Shape;1014;p67"/>
          <p:cNvSpPr/>
          <p:nvPr/>
        </p:nvSpPr>
        <p:spPr>
          <a:xfrm>
            <a:off x="4493850" y="2837450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Оружие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6" name="Google Shape;1016;p67"/>
          <p:cNvSpPr/>
          <p:nvPr/>
        </p:nvSpPr>
        <p:spPr>
          <a:xfrm>
            <a:off x="4493850" y="3738000"/>
            <a:ext cx="2875800" cy="447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Вывести на экран информацию о персонаже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8" name="Google Shape;1018;p67"/>
          <p:cNvSpPr/>
          <p:nvPr/>
        </p:nvSpPr>
        <p:spPr>
          <a:xfrm>
            <a:off x="4494000" y="4282375"/>
            <a:ext cx="2875800" cy="370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Нанести удар по врагу</a:t>
            </a:r>
            <a:endParaRPr sz="13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Google Shape;1037;p68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038" name="Google Shape;1038;p68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68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40" name="Google Shape;1040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1" name="Google Shape;1041;p68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68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3" name="Google Shape;1043;p68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4" name="Google Shape;1044;p68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68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68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7" name="Google Shape;1047;p6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8" name="Google Shape;1048;p68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9" name="Google Shape;1049;p68"/>
          <p:cNvSpPr txBox="1"/>
          <p:nvPr/>
        </p:nvSpPr>
        <p:spPr>
          <a:xfrm>
            <a:off x="352725" y="175175"/>
            <a:ext cx="7407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 Hero: конструктор и печать данных</a:t>
            </a:r>
            <a:endParaRPr sz="22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050" name="Google Shape;1050;p68"/>
          <p:cNvSpPr txBox="1"/>
          <p:nvPr/>
        </p:nvSpPr>
        <p:spPr>
          <a:xfrm>
            <a:off x="233175" y="584000"/>
            <a:ext cx="7646700" cy="6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При создании экземпляра класса должен создаваться персонаж с указанными свойствами.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51" name="Google Shape;1051;p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0000" y="1488080"/>
            <a:ext cx="2312583" cy="3125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2" name="Google Shape;1052;p68"/>
          <p:cNvSpPr txBox="1"/>
          <p:nvPr/>
        </p:nvSpPr>
        <p:spPr>
          <a:xfrm>
            <a:off x="3576075" y="1600700"/>
            <a:ext cx="3268200" cy="20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Имя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: Ричард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Уровень здоровья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: 50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Класс брони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: 25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Сила удара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: 20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Оружие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: меч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/>
        </p:nvSpPr>
        <p:spPr>
          <a:xfrm>
            <a:off x="360000" y="175175"/>
            <a:ext cx="73686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Ваша роль в команде — </a:t>
            </a:r>
            <a:endParaRPr sz="28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разработчик игр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178" name="Google Shape;178;p31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79" name="Google Shape;179;p31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1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" name="Google Shape;181;p31"/>
          <p:cNvSpPr txBox="1"/>
          <p:nvPr/>
        </p:nvSpPr>
        <p:spPr>
          <a:xfrm rot="-5400000">
            <a:off x="6510050" y="2633825"/>
            <a:ext cx="32511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Обсуждение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2" name="Google Shape;18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316298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1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31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31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1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28513" y="47054"/>
            <a:ext cx="1334800" cy="126327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1"/>
          <p:cNvSpPr txBox="1"/>
          <p:nvPr/>
        </p:nvSpPr>
        <p:spPr>
          <a:xfrm>
            <a:off x="359925" y="1409250"/>
            <a:ext cx="6218400" cy="10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Первая задача — научиться создавать игровые объекты и задавать им свойства и методы.</a:t>
            </a:r>
            <a:endParaRPr sz="1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31"/>
          <p:cNvSpPr txBox="1"/>
          <p:nvPr/>
        </p:nvSpPr>
        <p:spPr>
          <a:xfrm>
            <a:off x="367425" y="2795100"/>
            <a:ext cx="6711600" cy="20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Задачи разработчика игр: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 b="1" i="1">
                <a:latin typeface="Montserrat"/>
                <a:ea typeface="Montserrat"/>
                <a:cs typeface="Montserrat"/>
                <a:sym typeface="Montserrat"/>
              </a:rPr>
              <a:t>Создание игровых объектов (персонажи и их окружение).</a:t>
            </a:r>
            <a:endParaRPr sz="1600" b="1" i="1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Создание геймплея (взаимодействие игрока с игрой).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Симуляция физики объектов (движение, столкновения).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" sz="1600">
                <a:latin typeface="Montserrat"/>
                <a:ea typeface="Montserrat"/>
                <a:cs typeface="Montserrat"/>
                <a:sym typeface="Montserrat"/>
              </a:rPr>
              <a:t>Управление игрой с помощью аппаратуры (обработка событий).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7" name="Google Shape;1057;p69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058" name="Google Shape;1058;p69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69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60" name="Google Shape;1060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1" name="Google Shape;1061;p69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69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69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69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69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9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67" name="Google Shape;1067;p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8" name="Google Shape;1068;p69"/>
          <p:cNvSpPr txBox="1"/>
          <p:nvPr/>
        </p:nvSpPr>
        <p:spPr>
          <a:xfrm>
            <a:off x="208200" y="175175"/>
            <a:ext cx="6870900" cy="46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Hero():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name, health, armor, power, weapon):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.name = name </a:t>
            </a:r>
            <a:r>
              <a:rPr lang="en">
                <a:solidFill>
                  <a:srgbClr val="008000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#строка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.health = health </a:t>
            </a:r>
            <a:r>
              <a:rPr lang="en">
                <a:solidFill>
                  <a:srgbClr val="008000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#число</a:t>
            </a:r>
            <a:endParaRPr>
              <a:solidFill>
                <a:srgbClr val="008000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.armor = armor </a:t>
            </a:r>
            <a:r>
              <a:rPr lang="en">
                <a:solidFill>
                  <a:srgbClr val="008000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#число</a:t>
            </a:r>
            <a:endParaRPr>
              <a:solidFill>
                <a:srgbClr val="008000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.power = power </a:t>
            </a:r>
            <a:r>
              <a:rPr lang="en">
                <a:solidFill>
                  <a:srgbClr val="008000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#число</a:t>
            </a:r>
            <a:endParaRPr>
              <a:solidFill>
                <a:srgbClr val="008000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.weapon = weapon </a:t>
            </a:r>
            <a:r>
              <a:rPr lang="en">
                <a:solidFill>
                  <a:srgbClr val="008000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#строка</a:t>
            </a:r>
            <a:endParaRPr>
              <a:solidFill>
                <a:srgbClr val="008000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print_info(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'Поприветствуйте героя -&gt;'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.name)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'Уровень здоровья:'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.health)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lang="en">
                <a:solidFill>
                  <a:srgbClr val="008000"/>
                </a:solidFill>
                <a:highlight>
                  <a:srgbClr val="D9EAD3"/>
                </a:highlight>
                <a:latin typeface="Consolas"/>
                <a:ea typeface="Consolas"/>
                <a:cs typeface="Consolas"/>
                <a:sym typeface="Consolas"/>
              </a:rPr>
              <a:t>#продолжите самостоятельно</a:t>
            </a:r>
            <a:endParaRPr>
              <a:solidFill>
                <a:srgbClr val="008000"/>
              </a:solidFill>
              <a:highlight>
                <a:srgbClr val="D9EAD3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knight = Hero(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'Ричард'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50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25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20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'меч'</a:t>
            </a: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knight.print_info()</a:t>
            </a:r>
            <a:endParaRPr>
              <a:solidFill>
                <a:srgbClr val="0000FF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69" name="Google Shape;1069;p69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70" name="Google Shape;1070;p69"/>
          <p:cNvPicPr preferRelativeResize="0"/>
          <p:nvPr/>
        </p:nvPicPr>
        <p:blipFill rotWithShape="1">
          <a:blip r:embed="rId5">
            <a:alphaModFix/>
          </a:blip>
          <a:srcRect t="38096"/>
          <a:stretch/>
        </p:blipFill>
        <p:spPr>
          <a:xfrm>
            <a:off x="5221763" y="1741394"/>
            <a:ext cx="2390775" cy="103185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" name="Google Shape;1075;p70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076" name="Google Shape;1076;p70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70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78" name="Google Shape;1078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9" name="Google Shape;1079;p70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70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70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70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70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70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85" name="Google Shape;1085;p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70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7" name="Google Shape;1087;p70"/>
          <p:cNvSpPr txBox="1"/>
          <p:nvPr/>
        </p:nvSpPr>
        <p:spPr>
          <a:xfrm>
            <a:off x="352725" y="175175"/>
            <a:ext cx="7407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 Hero: метод strike()</a:t>
            </a:r>
            <a:endParaRPr sz="22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088" name="Google Shape;1088;p70"/>
          <p:cNvSpPr txBox="1"/>
          <p:nvPr/>
        </p:nvSpPr>
        <p:spPr>
          <a:xfrm>
            <a:off x="233175" y="584000"/>
            <a:ext cx="7646700" cy="6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Создадим два экземпляра класса и запрограммируем нанесение удара одного героя по другому.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89" name="Google Shape;1089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02600" y="2824617"/>
            <a:ext cx="1496175" cy="2021858"/>
          </a:xfrm>
          <a:prstGeom prst="rect">
            <a:avLst/>
          </a:prstGeom>
          <a:noFill/>
          <a:ln>
            <a:noFill/>
          </a:ln>
        </p:spPr>
      </p:pic>
      <p:sp>
        <p:nvSpPr>
          <p:cNvPr id="1090" name="Google Shape;1090;p70"/>
          <p:cNvSpPr txBox="1"/>
          <p:nvPr/>
        </p:nvSpPr>
        <p:spPr>
          <a:xfrm>
            <a:off x="233175" y="1228600"/>
            <a:ext cx="129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Ричард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1" name="Google Shape;1091;p70"/>
          <p:cNvSpPr txBox="1"/>
          <p:nvPr/>
        </p:nvSpPr>
        <p:spPr>
          <a:xfrm>
            <a:off x="233175" y="1605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Здоровье: 50</a:t>
            </a:r>
            <a:endParaRPr sz="1600" b="1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2" name="Google Shape;1092;p70"/>
          <p:cNvSpPr txBox="1"/>
          <p:nvPr/>
        </p:nvSpPr>
        <p:spPr>
          <a:xfrm>
            <a:off x="233163" y="2444475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7F6000"/>
                </a:solidFill>
                <a:latin typeface="Montserrat"/>
                <a:ea typeface="Montserrat"/>
                <a:cs typeface="Montserrat"/>
                <a:sym typeface="Montserrat"/>
              </a:rPr>
              <a:t>Броня: 25</a:t>
            </a:r>
            <a:endParaRPr sz="1600" b="1">
              <a:solidFill>
                <a:srgbClr val="7F6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3" name="Google Shape;1093;p70"/>
          <p:cNvSpPr txBox="1"/>
          <p:nvPr/>
        </p:nvSpPr>
        <p:spPr>
          <a:xfrm>
            <a:off x="233175" y="202865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Оружие: меч</a:t>
            </a:r>
            <a:endParaRPr sz="1600" b="1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4" name="Google Shape;1094;p70"/>
          <p:cNvSpPr txBox="1"/>
          <p:nvPr/>
        </p:nvSpPr>
        <p:spPr>
          <a:xfrm>
            <a:off x="233175" y="2828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Сила удара: 20</a:t>
            </a:r>
            <a:endParaRPr sz="1600" b="1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5" name="Google Shape;1095;p70"/>
          <p:cNvSpPr txBox="1"/>
          <p:nvPr/>
        </p:nvSpPr>
        <p:spPr>
          <a:xfrm>
            <a:off x="5792725" y="1228600"/>
            <a:ext cx="129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Хелен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6" name="Google Shape;1096;p70"/>
          <p:cNvSpPr txBox="1"/>
          <p:nvPr/>
        </p:nvSpPr>
        <p:spPr>
          <a:xfrm>
            <a:off x="5792725" y="1605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Здоровье: 100</a:t>
            </a:r>
            <a:endParaRPr sz="1600" b="1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7" name="Google Shape;1097;p70"/>
          <p:cNvSpPr txBox="1"/>
          <p:nvPr/>
        </p:nvSpPr>
        <p:spPr>
          <a:xfrm>
            <a:off x="5792713" y="2444475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7F6000"/>
                </a:solidFill>
                <a:latin typeface="Montserrat"/>
                <a:ea typeface="Montserrat"/>
                <a:cs typeface="Montserrat"/>
                <a:sym typeface="Montserrat"/>
              </a:rPr>
              <a:t>Броня: 10</a:t>
            </a:r>
            <a:endParaRPr sz="1600" b="1">
              <a:solidFill>
                <a:srgbClr val="7F6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8" name="Google Shape;1098;p70"/>
          <p:cNvSpPr txBox="1"/>
          <p:nvPr/>
        </p:nvSpPr>
        <p:spPr>
          <a:xfrm>
            <a:off x="5792725" y="202865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Оружие: лук</a:t>
            </a:r>
            <a:endParaRPr sz="1600" b="1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9" name="Google Shape;1099;p70"/>
          <p:cNvSpPr txBox="1"/>
          <p:nvPr/>
        </p:nvSpPr>
        <p:spPr>
          <a:xfrm>
            <a:off x="5792725" y="2828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Сила удара: 15</a:t>
            </a:r>
            <a:endParaRPr sz="1600" b="1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00" name="Google Shape;1100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1375" y="2944678"/>
            <a:ext cx="1162225" cy="1838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" name="Google Shape;1105;p71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106" name="Google Shape;1106;p71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71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08" name="Google Shape;1108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9" name="Google Shape;1109;p71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71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p71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" name="Google Shape;1112;p71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3" name="Google Shape;1113;p71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4" name="Google Shape;1114;p71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15" name="Google Shape;1115;p7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6" name="Google Shape;1116;p71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7" name="Google Shape;1117;p71"/>
          <p:cNvSpPr txBox="1"/>
          <p:nvPr/>
        </p:nvSpPr>
        <p:spPr>
          <a:xfrm>
            <a:off x="352725" y="175175"/>
            <a:ext cx="7407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Класс Hero: метод strike()</a:t>
            </a:r>
            <a:endParaRPr sz="22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1118" name="Google Shape;1118;p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02600" y="2824617"/>
            <a:ext cx="1496175" cy="2021858"/>
          </a:xfrm>
          <a:prstGeom prst="rect">
            <a:avLst/>
          </a:prstGeom>
          <a:noFill/>
          <a:ln>
            <a:noFill/>
          </a:ln>
        </p:spPr>
      </p:pic>
      <p:sp>
        <p:nvSpPr>
          <p:cNvPr id="1119" name="Google Shape;1119;p71"/>
          <p:cNvSpPr txBox="1"/>
          <p:nvPr/>
        </p:nvSpPr>
        <p:spPr>
          <a:xfrm>
            <a:off x="233175" y="1228600"/>
            <a:ext cx="129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Ричард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0" name="Google Shape;1120;p71"/>
          <p:cNvSpPr txBox="1"/>
          <p:nvPr/>
        </p:nvSpPr>
        <p:spPr>
          <a:xfrm>
            <a:off x="233175" y="1605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Здоровье: 50</a:t>
            </a:r>
            <a:endParaRPr sz="1600" b="1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1" name="Google Shape;1121;p71"/>
          <p:cNvSpPr txBox="1"/>
          <p:nvPr/>
        </p:nvSpPr>
        <p:spPr>
          <a:xfrm>
            <a:off x="233163" y="2444475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7F6000"/>
                </a:solidFill>
                <a:latin typeface="Montserrat"/>
                <a:ea typeface="Montserrat"/>
                <a:cs typeface="Montserrat"/>
                <a:sym typeface="Montserrat"/>
              </a:rPr>
              <a:t>Броня: 25</a:t>
            </a:r>
            <a:endParaRPr sz="1600" b="1">
              <a:solidFill>
                <a:srgbClr val="7F6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2" name="Google Shape;1122;p71"/>
          <p:cNvSpPr txBox="1"/>
          <p:nvPr/>
        </p:nvSpPr>
        <p:spPr>
          <a:xfrm>
            <a:off x="233175" y="202865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Оружие: меч</a:t>
            </a:r>
            <a:endParaRPr sz="1600" b="1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3" name="Google Shape;1123;p71"/>
          <p:cNvSpPr txBox="1"/>
          <p:nvPr/>
        </p:nvSpPr>
        <p:spPr>
          <a:xfrm>
            <a:off x="233175" y="2828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u="sng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Сила удара: 20</a:t>
            </a:r>
            <a:endParaRPr sz="1600" b="1" u="sng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4" name="Google Shape;1124;p71"/>
          <p:cNvSpPr txBox="1"/>
          <p:nvPr/>
        </p:nvSpPr>
        <p:spPr>
          <a:xfrm>
            <a:off x="5792725" y="1228600"/>
            <a:ext cx="129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Montserrat"/>
                <a:ea typeface="Montserrat"/>
                <a:cs typeface="Montserrat"/>
                <a:sym typeface="Montserrat"/>
              </a:rPr>
              <a:t>Хелен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5" name="Google Shape;1125;p71"/>
          <p:cNvSpPr/>
          <p:nvPr/>
        </p:nvSpPr>
        <p:spPr>
          <a:xfrm>
            <a:off x="3373825" y="3625400"/>
            <a:ext cx="1293900" cy="42090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Удар!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26" name="Google Shape;1126;p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1375" y="2944678"/>
            <a:ext cx="1162225" cy="1838823"/>
          </a:xfrm>
          <a:prstGeom prst="rect">
            <a:avLst/>
          </a:prstGeom>
          <a:noFill/>
          <a:ln>
            <a:noFill/>
          </a:ln>
        </p:spPr>
      </p:pic>
      <p:sp>
        <p:nvSpPr>
          <p:cNvPr id="1127" name="Google Shape;1127;p71"/>
          <p:cNvSpPr txBox="1"/>
          <p:nvPr/>
        </p:nvSpPr>
        <p:spPr>
          <a:xfrm>
            <a:off x="233175" y="584000"/>
            <a:ext cx="7646700" cy="6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Создадим два экземпляра класса и запрограммируем нанесение удара одного героя по другому.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8" name="Google Shape;1128;p71"/>
          <p:cNvSpPr txBox="1"/>
          <p:nvPr/>
        </p:nvSpPr>
        <p:spPr>
          <a:xfrm>
            <a:off x="5792725" y="1605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u="sng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Здоровье: 100</a:t>
            </a:r>
            <a:endParaRPr sz="1600" b="1" u="sng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9" name="Google Shape;1129;p71"/>
          <p:cNvSpPr txBox="1"/>
          <p:nvPr/>
        </p:nvSpPr>
        <p:spPr>
          <a:xfrm>
            <a:off x="5792713" y="2444475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u="sng">
                <a:solidFill>
                  <a:srgbClr val="7F6000"/>
                </a:solidFill>
                <a:latin typeface="Montserrat"/>
                <a:ea typeface="Montserrat"/>
                <a:cs typeface="Montserrat"/>
                <a:sym typeface="Montserrat"/>
              </a:rPr>
              <a:t>Броня: 10</a:t>
            </a:r>
            <a:endParaRPr sz="1600" b="1" u="sng">
              <a:solidFill>
                <a:srgbClr val="7F6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0" name="Google Shape;1130;p71"/>
          <p:cNvSpPr txBox="1"/>
          <p:nvPr/>
        </p:nvSpPr>
        <p:spPr>
          <a:xfrm>
            <a:off x="5792725" y="202865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Оружие: лук</a:t>
            </a:r>
            <a:endParaRPr sz="1600" b="1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1" name="Google Shape;1131;p71"/>
          <p:cNvSpPr txBox="1"/>
          <p:nvPr/>
        </p:nvSpPr>
        <p:spPr>
          <a:xfrm>
            <a:off x="5792725" y="2828700"/>
            <a:ext cx="239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Сила удара: 15</a:t>
            </a:r>
            <a:endParaRPr sz="1600" b="1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" name="Google Shape;1136;p72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137" name="Google Shape;1137;p72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72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39" name="Google Shape;1139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0" name="Google Shape;1140;p72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1" name="Google Shape;1141;p72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2" name="Google Shape;1142;p72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3" name="Google Shape;1143;p72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4" name="Google Shape;1144;p72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5" name="Google Shape;1145;p72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6" name="Google Shape;1146;p7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72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8" name="Google Shape;1148;p72"/>
          <p:cNvSpPr txBox="1"/>
          <p:nvPr/>
        </p:nvSpPr>
        <p:spPr>
          <a:xfrm>
            <a:off x="183275" y="360000"/>
            <a:ext cx="7204800" cy="13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Добавим в класс </a:t>
            </a:r>
            <a:r>
              <a:rPr lang="en" sz="1800" b="1">
                <a:latin typeface="Montserrat"/>
                <a:ea typeface="Montserrat"/>
                <a:cs typeface="Montserrat"/>
                <a:sym typeface="Montserrat"/>
              </a:rPr>
              <a:t>метод, атакующий врага</a:t>
            </a: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Montserrat"/>
                <a:ea typeface="Montserrat"/>
                <a:cs typeface="Montserrat"/>
                <a:sym typeface="Montserrat"/>
              </a:rPr>
              <a:t>Сначала урон наносится по броне, а когда её не остаётся, то по здоровью.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3" name="Google Shape;1153;p73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154" name="Google Shape;1154;p73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73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56" name="Google Shape;1156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7" name="Google Shape;1157;p73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73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9" name="Google Shape;1159;p73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0" name="Google Shape;1160;p73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1" name="Google Shape;1161;p73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2" name="Google Shape;1162;p73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63" name="Google Shape;1163;p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4" name="Google Shape;1164;p73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5" name="Google Shape;1165;p73"/>
          <p:cNvSpPr txBox="1"/>
          <p:nvPr/>
        </p:nvSpPr>
        <p:spPr>
          <a:xfrm>
            <a:off x="410654" y="1212150"/>
            <a:ext cx="7459800" cy="27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strike(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enemy):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'-&gt; УДАР! 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'атакует'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'используя'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.weapon,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enemy.armor -=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.power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if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enemy.armor &lt;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enemy.health += enemy.armor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enemy.armor =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endParaRPr sz="1200">
              <a:solidFill>
                <a:srgbClr val="098658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'покачнулся(-ась).'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'Класс брони упал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enemy.armor)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'Уровень здоровья снизился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enemy.health,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0" name="Google Shape;1170;p74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171" name="Google Shape;1171;p74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74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73" name="Google Shape;1173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4" name="Google Shape;1174;p74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74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74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7" name="Google Shape;1177;p74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8" name="Google Shape;1178;p74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74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0" name="Google Shape;1180;p7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1" name="Google Shape;1181;p7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2" name="Google Shape;1182;p74"/>
          <p:cNvSpPr txBox="1"/>
          <p:nvPr/>
        </p:nvSpPr>
        <p:spPr>
          <a:xfrm>
            <a:off x="2623288" y="336525"/>
            <a:ext cx="4943700" cy="8313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Один из параметров метода ― имя объекта, на которого нападает герой. Объект нападения </a:t>
            </a:r>
            <a:r>
              <a:rPr lang="en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― это ещё один экземпляр класса Hero.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3" name="Google Shape;1183;p74"/>
          <p:cNvSpPr txBox="1"/>
          <p:nvPr/>
        </p:nvSpPr>
        <p:spPr>
          <a:xfrm>
            <a:off x="410650" y="1212150"/>
            <a:ext cx="7459800" cy="27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strike(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enemy):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'-&gt; УДАР! 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'атакует'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'используя'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.weapon,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enemy.armor -=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.power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if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enemy.armor &lt;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enemy.health += enemy.armor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enemy.armor =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endParaRPr sz="1200">
              <a:solidFill>
                <a:srgbClr val="098658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'покачнулся(-ась).'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'Класс брони упал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enemy.armor)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'Уровень здоровья снизился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enemy.health,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cxnSp>
        <p:nvCxnSpPr>
          <p:cNvPr id="1184" name="Google Shape;1184;p74"/>
          <p:cNvCxnSpPr>
            <a:stCxn id="1182" idx="1"/>
            <a:endCxn id="1185" idx="0"/>
          </p:cNvCxnSpPr>
          <p:nvPr/>
        </p:nvCxnSpPr>
        <p:spPr>
          <a:xfrm flipH="1">
            <a:off x="2282188" y="752175"/>
            <a:ext cx="341100" cy="555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85" name="Google Shape;1185;p74"/>
          <p:cNvSpPr/>
          <p:nvPr/>
        </p:nvSpPr>
        <p:spPr>
          <a:xfrm>
            <a:off x="2040550" y="1307900"/>
            <a:ext cx="483300" cy="2124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75"/>
          <p:cNvSpPr txBox="1"/>
          <p:nvPr/>
        </p:nvSpPr>
        <p:spPr>
          <a:xfrm>
            <a:off x="410650" y="1212150"/>
            <a:ext cx="7459800" cy="27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strike(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enemy):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'-&gt; УДАР! 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'атакует'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'используя'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.weapon,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enemy.armor -=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.power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if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enemy.armor &lt;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enemy.health += enemy.armor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enemy.armor =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endParaRPr sz="1200">
              <a:solidFill>
                <a:srgbClr val="098658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'покачнулся(-ась).'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'Класс брони упал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enemy.armor)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'Уровень здоровья снизился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enemy.health,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grpSp>
        <p:nvGrpSpPr>
          <p:cNvPr id="1191" name="Google Shape;1191;p75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192" name="Google Shape;1192;p75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75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94" name="Google Shape;1194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5" name="Google Shape;1195;p75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6" name="Google Shape;1196;p75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7" name="Google Shape;1197;p75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8" name="Google Shape;1198;p75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5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0" name="Google Shape;1200;p75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01" name="Google Shape;1201;p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2" name="Google Shape;1202;p75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3" name="Google Shape;1203;p75"/>
          <p:cNvSpPr/>
          <p:nvPr/>
        </p:nvSpPr>
        <p:spPr>
          <a:xfrm>
            <a:off x="1095600" y="1751050"/>
            <a:ext cx="6561000" cy="2784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4" name="Google Shape;1204;p75"/>
          <p:cNvSpPr txBox="1"/>
          <p:nvPr/>
        </p:nvSpPr>
        <p:spPr>
          <a:xfrm>
            <a:off x="2825450" y="706350"/>
            <a:ext cx="4800000" cy="8313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При описании атаки обращаемся как к свойствам нападающего (self.name), так и к свойствам объекта нападения (enemy.name).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05" name="Google Shape;1205;p75"/>
          <p:cNvCxnSpPr>
            <a:stCxn id="1204" idx="2"/>
            <a:endCxn id="1203" idx="0"/>
          </p:cNvCxnSpPr>
          <p:nvPr/>
        </p:nvCxnSpPr>
        <p:spPr>
          <a:xfrm flipH="1">
            <a:off x="4376150" y="1537650"/>
            <a:ext cx="849300" cy="2133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p76"/>
          <p:cNvSpPr txBox="1"/>
          <p:nvPr/>
        </p:nvSpPr>
        <p:spPr>
          <a:xfrm>
            <a:off x="410650" y="1212150"/>
            <a:ext cx="7459800" cy="27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strike(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enemy):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'-&gt; УДАР! 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'атакует'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'используя'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.weapon,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enemy.armor -=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.power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if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enemy.armor &lt;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enemy.health += enemy.armor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    enemy.armor = </a:t>
            </a:r>
            <a:r>
              <a:rPr lang="en" sz="1200">
                <a:solidFill>
                  <a:srgbClr val="098658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0</a:t>
            </a:r>
            <a:endParaRPr sz="1200">
              <a:solidFill>
                <a:srgbClr val="098658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(enemy.name,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'покачнулся(-ась).'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'Класс брони упал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enemy.armor)</a:t>
            </a:r>
            <a:endParaRPr sz="1200">
              <a:solidFill>
                <a:schemeClr val="dk1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       </a:t>
            </a:r>
            <a:r>
              <a:rPr lang="en" sz="1200">
                <a:solidFill>
                  <a:srgbClr val="0000FF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print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'Уровень здоровья снизился до'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, enemy.health, </a:t>
            </a:r>
            <a:r>
              <a:rPr lang="en" sz="1200">
                <a:solidFill>
                  <a:srgbClr val="A31515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'\n'</a:t>
            </a:r>
            <a:r>
              <a:rPr lang="en" sz="1200">
                <a:solidFill>
                  <a:schemeClr val="dk1"/>
                </a:solidFill>
                <a:highlight>
                  <a:srgbClr val="FFFFFE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200">
              <a:solidFill>
                <a:srgbClr val="0000FF"/>
              </a:solidFill>
              <a:highlight>
                <a:srgbClr val="FFFFFE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grpSp>
        <p:nvGrpSpPr>
          <p:cNvPr id="1211" name="Google Shape;1211;p76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212" name="Google Shape;1212;p76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76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14" name="Google Shape;1214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76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76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76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76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76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76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21" name="Google Shape;1221;p7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2" name="Google Shape;1222;p76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3" name="Google Shape;1223;p76"/>
          <p:cNvSpPr/>
          <p:nvPr/>
        </p:nvSpPr>
        <p:spPr>
          <a:xfrm>
            <a:off x="1084850" y="2059647"/>
            <a:ext cx="2958300" cy="9156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76"/>
          <p:cNvSpPr txBox="1"/>
          <p:nvPr/>
        </p:nvSpPr>
        <p:spPr>
          <a:xfrm>
            <a:off x="4648188" y="2051250"/>
            <a:ext cx="3016500" cy="1046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Удар наносится по броне и повреждает её. Если броня разрушена, то вычитаем оставшееся из здоровья.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25" name="Google Shape;1225;p76"/>
          <p:cNvCxnSpPr>
            <a:stCxn id="1224" idx="1"/>
            <a:endCxn id="1223" idx="3"/>
          </p:cNvCxnSpPr>
          <p:nvPr/>
        </p:nvCxnSpPr>
        <p:spPr>
          <a:xfrm rot="10800000">
            <a:off x="4043088" y="2517300"/>
            <a:ext cx="605100" cy="573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0" name="Google Shape;1230;p77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231" name="Google Shape;1231;p77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77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33" name="Google Shape;1233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4" name="Google Shape;1234;p77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77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6" name="Google Shape;1236;p77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7" name="Google Shape;1237;p77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77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77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40" name="Google Shape;1240;p7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1" name="Google Shape;1241;p77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2" name="Google Shape;1242;p77"/>
          <p:cNvSpPr txBox="1"/>
          <p:nvPr/>
        </p:nvSpPr>
        <p:spPr>
          <a:xfrm>
            <a:off x="208200" y="175175"/>
            <a:ext cx="6469200" cy="46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Hero():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__init__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name, health, armor, power, weapon):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print_info(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):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strike(</a:t>
            </a:r>
            <a:r>
              <a:rPr lang="en" sz="1300" dirty="0">
                <a:solidFill>
                  <a:srgbClr val="0000FF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self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enemy):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    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knight = Hero(</a:t>
            </a:r>
            <a:r>
              <a:rPr lang="en" sz="1300" dirty="0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'Ричард'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50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25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20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'меч'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knight.print_info()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rascal = Hero(</a:t>
            </a:r>
            <a:r>
              <a:rPr lang="en" sz="1300" dirty="0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'Хелен'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100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10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098658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15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300" dirty="0">
                <a:solidFill>
                  <a:srgbClr val="A31515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'лук'</a:t>
            </a: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rascal.print_info()</a:t>
            </a:r>
            <a:endParaRPr sz="1300" dirty="0">
              <a:solidFill>
                <a:schemeClr val="dk1"/>
              </a:solidFill>
              <a:highlight>
                <a:srgbClr val="FFFFF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highlight>
                  <a:srgbClr val="FFFFFE"/>
                </a:highlight>
                <a:latin typeface="Consolas"/>
                <a:ea typeface="Consolas"/>
                <a:cs typeface="Consolas"/>
                <a:sym typeface="Consolas"/>
              </a:rPr>
              <a:t>knight.strike(rascal)</a:t>
            </a:r>
            <a:endParaRPr sz="1300" dirty="0">
              <a:solidFill>
                <a:srgbClr val="0000FF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43" name="Google Shape;1243;p77"/>
          <p:cNvSpPr/>
          <p:nvPr/>
        </p:nvSpPr>
        <p:spPr>
          <a:xfrm>
            <a:off x="896450" y="926250"/>
            <a:ext cx="2006700" cy="356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Тело метода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4" name="Google Shape;1244;p77"/>
          <p:cNvSpPr/>
          <p:nvPr/>
        </p:nvSpPr>
        <p:spPr>
          <a:xfrm>
            <a:off x="896450" y="1814925"/>
            <a:ext cx="2006700" cy="356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Тело метода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5" name="Google Shape;1245;p77"/>
          <p:cNvSpPr/>
          <p:nvPr/>
        </p:nvSpPr>
        <p:spPr>
          <a:xfrm>
            <a:off x="896450" y="2703600"/>
            <a:ext cx="2006700" cy="356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Тело метода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46" name="Google Shape;1246;p77"/>
          <p:cNvPicPr preferRelativeResize="0"/>
          <p:nvPr/>
        </p:nvPicPr>
        <p:blipFill rotWithShape="1">
          <a:blip r:embed="rId5">
            <a:alphaModFix/>
          </a:blip>
          <a:srcRect t="15672"/>
          <a:stretch/>
        </p:blipFill>
        <p:spPr>
          <a:xfrm>
            <a:off x="4736000" y="1411940"/>
            <a:ext cx="2686423" cy="3400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1" name="Google Shape;1251;p78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252" name="Google Shape;1252;p78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78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54" name="Google Shape;1254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5" name="Google Shape;1255;p78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6" name="Google Shape;1256;p78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7" name="Google Shape;1257;p78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8" name="Google Shape;1258;p78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9" name="Google Shape;1259;p78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0" name="Google Shape;1260;p78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1" name="Google Shape;1261;p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2" name="Google Shape;1262;p78"/>
          <p:cNvSpPr txBox="1"/>
          <p:nvPr/>
        </p:nvSpPr>
        <p:spPr>
          <a:xfrm>
            <a:off x="352725" y="175175"/>
            <a:ext cx="70653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Задачи:</a:t>
            </a:r>
            <a:endParaRPr sz="30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63" name="Google Shape;1263;p78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Квест «Рыцарь и Дракон»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4" name="Google Shape;1264;p78"/>
          <p:cNvSpPr txBox="1"/>
          <p:nvPr/>
        </p:nvSpPr>
        <p:spPr>
          <a:xfrm>
            <a:off x="253625" y="806825"/>
            <a:ext cx="7253100" cy="3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Создайте класс Hero с перечисленными полями и методами.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Создайте два экземпляра класса: рыцаря и разбойника.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Потренируйтесь «наносить удары» методом strike().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➔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Запрограммируйте битву между рыцарем и разбойником. Выберите один из вариантов: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◆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удары наносятся по очереди.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Montserrat"/>
              <a:buChar char="◆"/>
            </a:pP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✽ нападающий определяется случайным образом 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500"/>
              <a:buFont typeface="Montserrat"/>
              <a:buChar char="➔"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✽ </a:t>
            </a:r>
            <a:r>
              <a:rPr lang="en" sz="1500">
                <a:latin typeface="Montserrat"/>
                <a:ea typeface="Montserrat"/>
                <a:cs typeface="Montserrat"/>
                <a:sym typeface="Montserrat"/>
              </a:rPr>
              <a:t>Создайте дополнительных персонажей: других разбойников или дракона.</a:t>
            </a:r>
            <a:endParaRPr sz="15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oogle Shape;194;p32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195" name="Google Shape;195;p32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2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7" name="Google Shape;19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316298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2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2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2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32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2" name="Google Shape;202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28513" y="47054"/>
            <a:ext cx="1334800" cy="126327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2"/>
          <p:cNvSpPr txBox="1"/>
          <p:nvPr/>
        </p:nvSpPr>
        <p:spPr>
          <a:xfrm rot="-5400000">
            <a:off x="6510050" y="2633825"/>
            <a:ext cx="32511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Обсуждение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32"/>
          <p:cNvSpPr txBox="1"/>
          <p:nvPr/>
        </p:nvSpPr>
        <p:spPr>
          <a:xfrm>
            <a:off x="560200" y="1178375"/>
            <a:ext cx="6808800" cy="3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Montserrat"/>
              <a:buChar char="➔"/>
            </a:pP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узнаете, что такое объектно-ориентированное программирование;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0"/>
              </a:spcAft>
              <a:buSzPts val="1900"/>
              <a:buFont typeface="Montserrat"/>
              <a:buChar char="➔"/>
            </a:pPr>
            <a:r>
              <a:rPr lang="en" sz="1900">
                <a:latin typeface="Montserrat"/>
                <a:ea typeface="Montserrat"/>
                <a:cs typeface="Montserrat"/>
                <a:sym typeface="Montserrat"/>
              </a:rPr>
              <a:t>узнаете, что такое объект, свойство, метод; 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0"/>
              </a:spcAft>
              <a:buSzPts val="1900"/>
              <a:buFont typeface="Montserrat"/>
              <a:buChar char="➔"/>
            </a:pPr>
            <a:r>
              <a:rPr lang="en" sz="1900">
                <a:latin typeface="Montserrat"/>
                <a:ea typeface="Montserrat"/>
                <a:cs typeface="Montserrat"/>
                <a:sym typeface="Montserrat"/>
              </a:rPr>
              <a:t>узнаете, что такое класс, экземпляр класса, конструктор класса; 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0"/>
              </a:spcAft>
              <a:buSzPts val="1900"/>
              <a:buFont typeface="Montserrat"/>
              <a:buChar char="➔"/>
            </a:pPr>
            <a:r>
              <a:rPr lang="en" sz="1900">
                <a:latin typeface="Montserrat"/>
                <a:ea typeface="Montserrat"/>
                <a:cs typeface="Montserrat"/>
                <a:sym typeface="Montserrat"/>
              </a:rPr>
              <a:t>создадите собственный класс с полями (свойствами) и методами; 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1000"/>
              </a:spcAft>
              <a:buSzPts val="1900"/>
              <a:buFont typeface="Montserrat"/>
              <a:buChar char="➔"/>
            </a:pPr>
            <a:r>
              <a:rPr lang="en" sz="1900">
                <a:latin typeface="Montserrat"/>
                <a:ea typeface="Montserrat"/>
                <a:cs typeface="Montserrat"/>
                <a:sym typeface="Montserrat"/>
              </a:rPr>
              <a:t>используете классы в создании текстового квеста «Рыцарь и дракон».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32"/>
          <p:cNvSpPr txBox="1"/>
          <p:nvPr/>
        </p:nvSpPr>
        <p:spPr>
          <a:xfrm>
            <a:off x="368800" y="251150"/>
            <a:ext cx="70995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500">
                <a:latin typeface="Montserrat ExtraBold"/>
                <a:ea typeface="Montserrat ExtraBold"/>
                <a:cs typeface="Montserrat ExtraBold"/>
                <a:sym typeface="Montserrat ExtraBold"/>
              </a:rPr>
              <a:t>Сегодня вы:</a:t>
            </a:r>
            <a:endParaRPr sz="35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p81"/>
          <p:cNvSpPr/>
          <p:nvPr/>
        </p:nvSpPr>
        <p:spPr>
          <a:xfrm>
            <a:off x="0" y="257175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81"/>
          <p:cNvSpPr/>
          <p:nvPr/>
        </p:nvSpPr>
        <p:spPr>
          <a:xfrm>
            <a:off x="5736000" y="1047750"/>
            <a:ext cx="3048000" cy="304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7" name="Google Shape;1307;p81"/>
          <p:cNvSpPr/>
          <p:nvPr/>
        </p:nvSpPr>
        <p:spPr>
          <a:xfrm>
            <a:off x="6050277" y="1355868"/>
            <a:ext cx="2432100" cy="2432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08" name="Google Shape;1308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76713" y="1824638"/>
            <a:ext cx="1579225" cy="14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p81"/>
          <p:cNvSpPr txBox="1"/>
          <p:nvPr/>
        </p:nvSpPr>
        <p:spPr>
          <a:xfrm>
            <a:off x="360000" y="1120750"/>
            <a:ext cx="5115300" cy="11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Завершение </a:t>
            </a:r>
            <a:endParaRPr sz="36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урока</a:t>
            </a:r>
            <a:endParaRPr sz="36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10" name="Google Shape;1310;p81"/>
          <p:cNvSpPr txBox="1"/>
          <p:nvPr/>
        </p:nvSpPr>
        <p:spPr>
          <a:xfrm>
            <a:off x="360000" y="320453"/>
            <a:ext cx="4026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ООП. Классы</a:t>
            </a:r>
            <a:endParaRPr sz="12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/>
        </p:nvSpPr>
        <p:spPr>
          <a:xfrm>
            <a:off x="366150" y="991925"/>
            <a:ext cx="6128700" cy="13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Новая тема: </a:t>
            </a:r>
            <a:endParaRPr sz="32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Создание классов </a:t>
            </a:r>
            <a:endParaRPr sz="32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и работа с объектами</a:t>
            </a:r>
            <a:endParaRPr sz="32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11" name="Google Shape;211;p33"/>
          <p:cNvSpPr/>
          <p:nvPr/>
        </p:nvSpPr>
        <p:spPr>
          <a:xfrm>
            <a:off x="0" y="257175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33"/>
          <p:cNvSpPr/>
          <p:nvPr/>
        </p:nvSpPr>
        <p:spPr>
          <a:xfrm>
            <a:off x="5736000" y="1047750"/>
            <a:ext cx="3048000" cy="304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33"/>
          <p:cNvSpPr/>
          <p:nvPr/>
        </p:nvSpPr>
        <p:spPr>
          <a:xfrm>
            <a:off x="6050277" y="1355868"/>
            <a:ext cx="2432100" cy="2432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4" name="Google Shape;21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2196" y="1679574"/>
            <a:ext cx="1815605" cy="1718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3"/>
          <p:cNvSpPr txBox="1"/>
          <p:nvPr/>
        </p:nvSpPr>
        <p:spPr>
          <a:xfrm>
            <a:off x="360000" y="320453"/>
            <a:ext cx="4026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ООП. Классы</a:t>
            </a:r>
            <a:endParaRPr sz="12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/>
          <p:nvPr/>
        </p:nvSpPr>
        <p:spPr>
          <a:xfrm>
            <a:off x="352725" y="175175"/>
            <a:ext cx="74076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Работа с объектом</a:t>
            </a:r>
            <a:endParaRPr sz="30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221" name="Google Shape;221;p34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222" name="Google Shape;222;p34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34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24" name="Google Shape;22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4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34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34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34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34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34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1" name="Google Shape;231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34"/>
          <p:cNvSpPr txBox="1"/>
          <p:nvPr/>
        </p:nvSpPr>
        <p:spPr>
          <a:xfrm>
            <a:off x="360000" y="1285575"/>
            <a:ext cx="61476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000">
                <a:latin typeface="Montserrat"/>
                <a:ea typeface="Montserrat"/>
                <a:cs typeface="Montserrat"/>
                <a:sym typeface="Montserrat"/>
              </a:rPr>
              <a:t>Мы начнём свой путь в разработке игр с создания текстовых квестов. Но сначала давайте научимся работать с несколькими объектами в одной программе.</a:t>
            </a:r>
            <a:endParaRPr sz="2000"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34"/>
          <p:cNvSpPr txBox="1"/>
          <p:nvPr/>
        </p:nvSpPr>
        <p:spPr>
          <a:xfrm>
            <a:off x="360000" y="2989750"/>
            <a:ext cx="7033800" cy="15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 такое объект?</a:t>
            </a:r>
            <a:endParaRPr sz="18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Отличаются ли объекты в реальном мире и объекты в программировании?</a:t>
            </a:r>
            <a:endParaRPr sz="18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Какие примеры объектов реального мира вы знаете?</a:t>
            </a:r>
            <a:endParaRPr sz="18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Google Shape;239;p35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240" name="Google Shape;240;p35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5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2" name="Google Shape;24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5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35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35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35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35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5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9" name="Google Shape;249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5"/>
          <p:cNvSpPr txBox="1"/>
          <p:nvPr/>
        </p:nvSpPr>
        <p:spPr>
          <a:xfrm>
            <a:off x="360000" y="175175"/>
            <a:ext cx="74547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400">
                <a:solidFill>
                  <a:srgbClr val="FA82CC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Объект</a:t>
            </a:r>
            <a:r>
              <a:rPr lang="en" sz="34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—</a:t>
            </a:r>
            <a:endParaRPr sz="3400">
              <a:solidFill>
                <a:srgbClr val="0000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300">
                <a:solidFill>
                  <a:srgbClr val="0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это </a:t>
            </a:r>
            <a:r>
              <a:rPr lang="en" sz="2300">
                <a:latin typeface="Montserrat ExtraBold"/>
                <a:ea typeface="Montserrat ExtraBold"/>
                <a:cs typeface="Montserrat ExtraBold"/>
                <a:sym typeface="Montserrat ExtraBold"/>
              </a:rPr>
              <a:t>элемент действительности, который имеет определённые характеристики </a:t>
            </a:r>
            <a:endParaRPr sz="23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300">
                <a:latin typeface="Montserrat ExtraBold"/>
                <a:ea typeface="Montserrat ExtraBold"/>
                <a:cs typeface="Montserrat ExtraBold"/>
                <a:sym typeface="Montserrat ExtraBold"/>
              </a:rPr>
              <a:t>и может выполнять какие-либо действия.</a:t>
            </a:r>
            <a:endParaRPr sz="23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51" name="Google Shape;251;p35"/>
          <p:cNvSpPr txBox="1"/>
          <p:nvPr/>
        </p:nvSpPr>
        <p:spPr>
          <a:xfrm>
            <a:off x="273000" y="2082325"/>
            <a:ext cx="33204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i="1">
                <a:latin typeface="Montserrat"/>
                <a:ea typeface="Montserrat"/>
                <a:cs typeface="Montserrat"/>
                <a:sym typeface="Montserrat"/>
              </a:rPr>
              <a:t>Объекты реального мира:</a:t>
            </a:r>
            <a:endParaRPr sz="1600" i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2" name="Google Shape;252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0000" y="2795100"/>
            <a:ext cx="1050924" cy="1305987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5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4" name="Google Shape;254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62323" y="2950224"/>
            <a:ext cx="2059440" cy="113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8563" y="2418378"/>
            <a:ext cx="2059450" cy="205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5"/>
          <p:cNvPicPr preferRelativeResize="0"/>
          <p:nvPr/>
        </p:nvPicPr>
        <p:blipFill rotWithShape="1">
          <a:blip r:embed="rId8">
            <a:alphaModFix/>
          </a:blip>
          <a:srcRect l="6053" r="6080"/>
          <a:stretch/>
        </p:blipFill>
        <p:spPr>
          <a:xfrm>
            <a:off x="5972925" y="2728850"/>
            <a:ext cx="1742799" cy="1581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p36"/>
          <p:cNvGrpSpPr/>
          <p:nvPr/>
        </p:nvGrpSpPr>
        <p:grpSpPr>
          <a:xfrm>
            <a:off x="7814798" y="175164"/>
            <a:ext cx="1162236" cy="4798825"/>
            <a:chOff x="4572000" y="241250"/>
            <a:chExt cx="1263300" cy="4798825"/>
          </a:xfrm>
        </p:grpSpPr>
        <p:sp>
          <p:nvSpPr>
            <p:cNvPr id="262" name="Google Shape;262;p36"/>
            <p:cNvSpPr/>
            <p:nvPr/>
          </p:nvSpPr>
          <p:spPr>
            <a:xfrm>
              <a:off x="4572000" y="241250"/>
              <a:ext cx="1263300" cy="4583100"/>
            </a:xfrm>
            <a:prstGeom prst="roundRect">
              <a:avLst>
                <a:gd name="adj" fmla="val 805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36"/>
            <p:cNvSpPr/>
            <p:nvPr/>
          </p:nvSpPr>
          <p:spPr>
            <a:xfrm>
              <a:off x="4684800" y="4700200"/>
              <a:ext cx="657275" cy="339875"/>
            </a:xfrm>
            <a:prstGeom prst="flowChartMerg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4" name="Google Shape;26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8050" y="2516674"/>
            <a:ext cx="211887" cy="2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6"/>
          <p:cNvSpPr/>
          <p:nvPr/>
        </p:nvSpPr>
        <p:spPr>
          <a:xfrm>
            <a:off x="8784000" y="28778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6"/>
          <p:cNvSpPr/>
          <p:nvPr/>
        </p:nvSpPr>
        <p:spPr>
          <a:xfrm>
            <a:off x="8784000" y="31938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36"/>
          <p:cNvSpPr/>
          <p:nvPr/>
        </p:nvSpPr>
        <p:spPr>
          <a:xfrm>
            <a:off x="8784000" y="350991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6"/>
          <p:cNvSpPr/>
          <p:nvPr/>
        </p:nvSpPr>
        <p:spPr>
          <a:xfrm>
            <a:off x="8784075" y="382593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36"/>
          <p:cNvSpPr/>
          <p:nvPr/>
        </p:nvSpPr>
        <p:spPr>
          <a:xfrm>
            <a:off x="8784075" y="4141963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36"/>
          <p:cNvSpPr/>
          <p:nvPr/>
        </p:nvSpPr>
        <p:spPr>
          <a:xfrm>
            <a:off x="8784075" y="4457988"/>
            <a:ext cx="192900" cy="1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1" name="Google Shape;27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0454" y="234025"/>
            <a:ext cx="1050920" cy="9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6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Создание классов и работа с объектами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3" name="Google Shape;273;p36"/>
          <p:cNvSpPr txBox="1"/>
          <p:nvPr/>
        </p:nvSpPr>
        <p:spPr>
          <a:xfrm>
            <a:off x="360000" y="175175"/>
            <a:ext cx="7108500" cy="21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Каждый из этих объектов</a:t>
            </a:r>
            <a:r>
              <a:rPr lang="en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 хранит  нужную </a:t>
            </a:r>
            <a:r>
              <a:rPr lang="en" sz="2800" u="sng">
                <a:latin typeface="Montserrat ExtraBold"/>
                <a:ea typeface="Montserrat ExtraBold"/>
                <a:cs typeface="Montserrat ExtraBold"/>
                <a:sym typeface="Montserrat ExtraBold"/>
              </a:rPr>
              <a:t>информацию</a:t>
            </a:r>
            <a:r>
              <a:rPr lang="en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 о себе 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и умеет выполнять некоторые </a:t>
            </a:r>
            <a:r>
              <a:rPr lang="en" sz="2800" u="sng">
                <a:latin typeface="Montserrat ExtraBold"/>
                <a:ea typeface="Montserrat ExtraBold"/>
                <a:cs typeface="Montserrat ExtraBold"/>
                <a:sym typeface="Montserrat ExtraBold"/>
              </a:rPr>
              <a:t>действия</a:t>
            </a:r>
            <a:r>
              <a:rPr lang="en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.</a:t>
            </a:r>
            <a:endParaRPr sz="2800">
              <a:highlight>
                <a:srgbClr val="FFFFFF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0E57BAFD-866C-4007-8EFF-B9360DD40560}" vid="{8C0F6BA4-CF30-4BDC-8C19-216A2EDE73AF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2915</Words>
  <Application>Microsoft Office PowerPoint</Application>
  <PresentationFormat>Экран (16:9)</PresentationFormat>
  <Paragraphs>481</Paragraphs>
  <Slides>50</Slides>
  <Notes>50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61" baseType="lpstr">
      <vt:lpstr>Roboto</vt:lpstr>
      <vt:lpstr>Montserrat ExtraBold</vt:lpstr>
      <vt:lpstr>Montserrat</vt:lpstr>
      <vt:lpstr>Roboto Mono</vt:lpstr>
      <vt:lpstr>Arial</vt:lpstr>
      <vt:lpstr>Montserrat Medium</vt:lpstr>
      <vt:lpstr>Consolas</vt:lpstr>
      <vt:lpstr>Calibri Light</vt:lpstr>
      <vt:lpstr>Calibri</vt:lpstr>
      <vt:lpstr>Simple Light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Rick Sanchez</dc:creator>
  <cp:lastModifiedBy>Rick Sanchez</cp:lastModifiedBy>
  <cp:revision>3</cp:revision>
  <dcterms:modified xsi:type="dcterms:W3CDTF">2025-09-29T19:51:51Z</dcterms:modified>
</cp:coreProperties>
</file>